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64" r:id="rId1"/>
  </p:sldMasterIdLst>
  <p:notesMasterIdLst>
    <p:notesMasterId r:id="rId45"/>
  </p:notesMasterIdLst>
  <p:handoutMasterIdLst>
    <p:handoutMasterId r:id="rId46"/>
  </p:handoutMasterIdLst>
  <p:sldIdLst>
    <p:sldId id="331" r:id="rId2"/>
    <p:sldId id="338" r:id="rId3"/>
    <p:sldId id="337" r:id="rId4"/>
    <p:sldId id="339" r:id="rId5"/>
    <p:sldId id="344" r:id="rId6"/>
    <p:sldId id="341" r:id="rId7"/>
    <p:sldId id="343" r:id="rId8"/>
    <p:sldId id="342" r:id="rId9"/>
    <p:sldId id="355" r:id="rId10"/>
    <p:sldId id="351" r:id="rId11"/>
    <p:sldId id="374" r:id="rId12"/>
    <p:sldId id="360" r:id="rId13"/>
    <p:sldId id="356" r:id="rId14"/>
    <p:sldId id="357" r:id="rId15"/>
    <p:sldId id="358" r:id="rId16"/>
    <p:sldId id="387" r:id="rId17"/>
    <p:sldId id="346" r:id="rId18"/>
    <p:sldId id="349" r:id="rId19"/>
    <p:sldId id="407" r:id="rId20"/>
    <p:sldId id="348" r:id="rId21"/>
    <p:sldId id="386" r:id="rId22"/>
    <p:sldId id="345" r:id="rId23"/>
    <p:sldId id="372" r:id="rId24"/>
    <p:sldId id="365" r:id="rId25"/>
    <p:sldId id="404" r:id="rId26"/>
    <p:sldId id="375" r:id="rId27"/>
    <p:sldId id="395" r:id="rId28"/>
    <p:sldId id="408" r:id="rId29"/>
    <p:sldId id="410" r:id="rId30"/>
    <p:sldId id="401" r:id="rId31"/>
    <p:sldId id="367" r:id="rId32"/>
    <p:sldId id="369" r:id="rId33"/>
    <p:sldId id="382" r:id="rId34"/>
    <p:sldId id="406" r:id="rId35"/>
    <p:sldId id="392" r:id="rId36"/>
    <p:sldId id="394" r:id="rId37"/>
    <p:sldId id="405" r:id="rId38"/>
    <p:sldId id="409" r:id="rId39"/>
    <p:sldId id="411" r:id="rId40"/>
    <p:sldId id="388" r:id="rId41"/>
    <p:sldId id="389" r:id="rId42"/>
    <p:sldId id="390" r:id="rId43"/>
    <p:sldId id="330" r:id="rId44"/>
  </p:sldIdLst>
  <p:sldSz cx="9144000" cy="6858000" type="screen4x3"/>
  <p:notesSz cx="6794500" cy="9931400"/>
  <p:defaultTex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p:defaultTextStyle>
  <p:extLst>
    <p:ext uri="{521415D9-36F7-43E2-AB2F-B90AF26B5E84}">
      <p14:sectionLst xmlns:p14="http://schemas.microsoft.com/office/powerpoint/2010/main">
        <p14:section name="Title Page" id="{AE7857C0-2D20-4703-8FB6-39B300EF5577}">
          <p14:sldIdLst>
            <p14:sldId id="331"/>
          </p14:sldIdLst>
        </p14:section>
        <p14:section name="Introduction" id="{0730D64A-86B6-4AFB-B574-D9BEEC40D701}">
          <p14:sldIdLst>
            <p14:sldId id="338"/>
            <p14:sldId id="337"/>
            <p14:sldId id="339"/>
            <p14:sldId id="344"/>
            <p14:sldId id="341"/>
            <p14:sldId id="343"/>
            <p14:sldId id="342"/>
            <p14:sldId id="355"/>
          </p14:sldIdLst>
        </p14:section>
        <p14:section name="Global Sensitivity Analysis" id="{AF81810D-EFA2-450A-924C-A2661A56B6AA}">
          <p14:sldIdLst>
            <p14:sldId id="351"/>
            <p14:sldId id="374"/>
            <p14:sldId id="360"/>
            <p14:sldId id="356"/>
            <p14:sldId id="357"/>
            <p14:sldId id="358"/>
          </p14:sldIdLst>
        </p14:section>
        <p14:section name="Gaussian Process Metamodeling" id="{E0576A92-66F7-4A4D-AD1B-296B6857C042}">
          <p14:sldIdLst>
            <p14:sldId id="387"/>
            <p14:sldId id="346"/>
            <p14:sldId id="349"/>
            <p14:sldId id="407"/>
            <p14:sldId id="348"/>
          </p14:sldIdLst>
        </p14:section>
        <p14:section name="Bayesian Calibration" id="{515B0874-7D3C-41C4-AE87-F66FD0C3A8CA}">
          <p14:sldIdLst>
            <p14:sldId id="386"/>
            <p14:sldId id="345"/>
            <p14:sldId id="372"/>
            <p14:sldId id="365"/>
            <p14:sldId id="404"/>
            <p14:sldId id="375"/>
            <p14:sldId id="395"/>
            <p14:sldId id="408"/>
            <p14:sldId id="410"/>
            <p14:sldId id="401"/>
            <p14:sldId id="367"/>
            <p14:sldId id="369"/>
          </p14:sldIdLst>
        </p14:section>
        <p14:section name="Verification and Validation" id="{ABAD8C54-748C-460A-9998-0517DA33C009}">
          <p14:sldIdLst>
            <p14:sldId id="382"/>
            <p14:sldId id="406"/>
            <p14:sldId id="392"/>
            <p14:sldId id="394"/>
            <p14:sldId id="405"/>
          </p14:sldIdLst>
        </p14:section>
        <p14:section name="Conclusion and Outlook" id="{7382F657-4A45-439B-9220-14EBCD076422}">
          <p14:sldIdLst>
            <p14:sldId id="409"/>
            <p14:sldId id="411"/>
            <p14:sldId id="388"/>
            <p14:sldId id="389"/>
            <p14:sldId id="390"/>
          </p14:sldIdLst>
        </p14:section>
        <p14:section name="Thank You" id="{C2079231-590A-46C4-8381-352D0C18F53A}">
          <p14:sldIdLst>
            <p14:sldId id="330"/>
          </p14:sldIdLst>
        </p14:section>
      </p14:sectionLst>
    </p:ext>
    <p:ext uri="{EFAFB233-063F-42B5-8137-9DF3F51BA10A}">
      <p15:sldGuideLst xmlns:p15="http://schemas.microsoft.com/office/powerpoint/2012/main">
        <p15:guide id="1" orient="horz" pos="981">
          <p15:clr>
            <a:srgbClr val="A4A3A4"/>
          </p15:clr>
        </p15:guide>
        <p15:guide id="2" orient="horz" pos="1117">
          <p15:clr>
            <a:srgbClr val="A4A3A4"/>
          </p15:clr>
        </p15:guide>
        <p15:guide id="3" orient="horz" pos="210">
          <p15:clr>
            <a:srgbClr val="A4A3A4"/>
          </p15:clr>
        </p15:guide>
        <p15:guide id="4" orient="horz" pos="482">
          <p15:clr>
            <a:srgbClr val="A4A3A4"/>
          </p15:clr>
        </p15:guide>
        <p15:guide id="5" orient="horz" pos="4156">
          <p15:clr>
            <a:srgbClr val="A4A3A4"/>
          </p15:clr>
        </p15:guide>
        <p15:guide id="6" orient="horz">
          <p15:clr>
            <a:srgbClr val="A4A3A4"/>
          </p15:clr>
        </p15:guide>
        <p15:guide id="7" pos="657">
          <p15:clr>
            <a:srgbClr val="A4A3A4"/>
          </p15:clr>
        </p15:guide>
        <p15:guide id="8" pos="5556">
          <p15:clr>
            <a:srgbClr val="A4A3A4"/>
          </p15:clr>
        </p15:guide>
        <p15:guide id="9" pos="521">
          <p15:clr>
            <a:srgbClr val="A4A3A4"/>
          </p15:clr>
        </p15:guide>
        <p15:guide id="10" pos="431">
          <p15:clr>
            <a:srgbClr val="A4A3A4"/>
          </p15:clr>
        </p15:guide>
        <p15:guide id="11" pos="1292">
          <p15:clr>
            <a:srgbClr val="A4A3A4"/>
          </p15:clr>
        </p15:guide>
        <p15:guide id="12" pos="3061">
          <p15:clr>
            <a:srgbClr val="A4A3A4"/>
          </p15:clr>
        </p15:guide>
        <p15:guide id="13" pos="3152">
          <p15:clr>
            <a:srgbClr val="A4A3A4"/>
          </p15:clr>
        </p15:guide>
        <p15:guide id="14" pos="5738">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000"/>
    <a:srgbClr val="FFFFFF"/>
    <a:srgbClr val="808080"/>
    <a:srgbClr val="000000"/>
    <a:srgbClr val="FDCA00"/>
    <a:srgbClr val="EF5B00"/>
    <a:srgbClr val="C50006"/>
    <a:srgbClr val="7C204E"/>
    <a:srgbClr val="003B6E"/>
    <a:srgbClr val="19741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42" autoAdjust="0"/>
    <p:restoredTop sz="79095" autoAdjust="0"/>
  </p:normalViewPr>
  <p:slideViewPr>
    <p:cSldViewPr snapToObjects="1">
      <p:cViewPr varScale="1">
        <p:scale>
          <a:sx n="86" d="100"/>
          <a:sy n="86" d="100"/>
        </p:scale>
        <p:origin x="1740" y="96"/>
      </p:cViewPr>
      <p:guideLst>
        <p:guide orient="horz" pos="981"/>
        <p:guide orient="horz" pos="1117"/>
        <p:guide orient="horz" pos="210"/>
        <p:guide orient="horz" pos="482"/>
        <p:guide orient="horz" pos="4156"/>
        <p:guide orient="horz"/>
        <p:guide pos="657"/>
        <p:guide pos="5556"/>
        <p:guide pos="521"/>
        <p:guide pos="431"/>
        <p:guide pos="1292"/>
        <p:guide pos="3061"/>
        <p:guide pos="3152"/>
        <p:guide pos="57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115" d="100"/>
          <a:sy n="115" d="100"/>
        </p:scale>
        <p:origin x="-4932" y="-108"/>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7" name="Rectangle 3"/>
          <p:cNvSpPr>
            <a:spLocks noGrp="1" noChangeArrowheads="1"/>
          </p:cNvSpPr>
          <p:nvPr>
            <p:ph type="dt" sz="quarter"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8" name="Rectangle 4"/>
          <p:cNvSpPr>
            <a:spLocks noGrp="1" noChangeArrowheads="1"/>
          </p:cNvSpPr>
          <p:nvPr>
            <p:ph type="ftr" sz="quarter" idx="2"/>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a:latin typeface="+mn-lt"/>
            </a:endParaRPr>
          </a:p>
        </p:txBody>
      </p:sp>
      <p:sp>
        <p:nvSpPr>
          <p:cNvPr id="118789" name="Rectangle 5"/>
          <p:cNvSpPr>
            <a:spLocks noGrp="1" noChangeArrowheads="1"/>
          </p:cNvSpPr>
          <p:nvPr>
            <p:ph type="sldNum" sz="quarter" idx="3"/>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200" baseline="30000">
                <a:latin typeface="Times" charset="0"/>
              </a:defRPr>
            </a:lvl1pPr>
          </a:lstStyle>
          <a:p>
            <a:pPr>
              <a:defRPr/>
            </a:pPr>
            <a:fld id="{630A188E-C926-984B-863C-48B251A81B15}" type="slidenum">
              <a:rPr lang="en-GB">
                <a:latin typeface="+mn-lt"/>
              </a:rPr>
              <a:pPr>
                <a:defRPr/>
              </a:pPr>
              <a:t>‹#›</a:t>
            </a:fld>
            <a:endParaRPr lang="en-GB" dirty="0">
              <a:latin typeface="+mn-lt"/>
            </a:endParaRPr>
          </a:p>
        </p:txBody>
      </p:sp>
    </p:spTree>
    <p:extLst>
      <p:ext uri="{BB962C8B-B14F-4D97-AF65-F5344CB8AC3E}">
        <p14:creationId xmlns:p14="http://schemas.microsoft.com/office/powerpoint/2010/main" val="28959942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3" name="Rectangle 3"/>
          <p:cNvSpPr>
            <a:spLocks noGrp="1" noChangeArrowheads="1"/>
          </p:cNvSpPr>
          <p:nvPr>
            <p:ph type="dt"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7172" name="Rectangle 4"/>
          <p:cNvSpPr>
            <a:spLocks noGrp="1" noRot="1" noChangeAspect="1" noChangeArrowheads="1" noTextEdit="1"/>
          </p:cNvSpPr>
          <p:nvPr>
            <p:ph type="sldImg" idx="2"/>
          </p:nvPr>
        </p:nvSpPr>
        <p:spPr bwMode="auto">
          <a:xfrm>
            <a:off x="915988" y="746125"/>
            <a:ext cx="4965700"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22885" name="Rectangle 5"/>
          <p:cNvSpPr>
            <a:spLocks noGrp="1" noChangeArrowheads="1"/>
          </p:cNvSpPr>
          <p:nvPr>
            <p:ph type="body" sz="quarter" idx="3"/>
          </p:nvPr>
        </p:nvSpPr>
        <p:spPr bwMode="auto">
          <a:xfrm>
            <a:off x="906631" y="4718072"/>
            <a:ext cx="4981238" cy="446781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122886" name="Rectangle 6"/>
          <p:cNvSpPr>
            <a:spLocks noGrp="1" noChangeArrowheads="1"/>
          </p:cNvSpPr>
          <p:nvPr>
            <p:ph type="ftr" sz="quarter" idx="4"/>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7" name="Rectangle 7"/>
          <p:cNvSpPr>
            <a:spLocks noGrp="1" noChangeArrowheads="1"/>
          </p:cNvSpPr>
          <p:nvPr>
            <p:ph type="sldNum" sz="quarter" idx="5"/>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000" baseline="0">
                <a:latin typeface="+mn-lt"/>
              </a:defRPr>
            </a:lvl1pPr>
          </a:lstStyle>
          <a:p>
            <a:pPr>
              <a:defRPr/>
            </a:pPr>
            <a:fld id="{EC696245-F065-0B47-B74E-D5003861FD61}" type="slidenum">
              <a:rPr lang="de-DE" smtClean="0"/>
              <a:pPr>
                <a:defRPr/>
              </a:pPr>
              <a:t>‹#›</a:t>
            </a:fld>
            <a:endParaRPr lang="de-DE" dirty="0"/>
          </a:p>
        </p:txBody>
      </p:sp>
    </p:spTree>
    <p:extLst>
      <p:ext uri="{BB962C8B-B14F-4D97-AF65-F5344CB8AC3E}">
        <p14:creationId xmlns:p14="http://schemas.microsoft.com/office/powerpoint/2010/main" val="761473846"/>
      </p:ext>
    </p:extLst>
  </p:cSld>
  <p:clrMap bg1="lt1" tx1="dk1" bg2="lt2" tx2="dk2" accent1="accent1" accent2="accent2" accent3="accent3" accent4="accent4" accent5="accent5" accent6="accent6" hlink="hlink" folHlink="folHlink"/>
  <p:hf hdr="0" ftr="0" dt="0"/>
  <p:notesStyle>
    <a:lvl1pPr marL="90488" indent="-90488" algn="l" rtl="0" eaLnBrk="0" fontAlgn="base" hangingPunct="0">
      <a:spcBef>
        <a:spcPts val="0"/>
      </a:spcBef>
      <a:spcAft>
        <a:spcPct val="0"/>
      </a:spcAft>
      <a:buFont typeface="Arial" panose="020B0604020202020204" pitchFamily="34" charset="0"/>
      <a:buChar char="•"/>
      <a:defRPr sz="1000" kern="1200" baseline="0">
        <a:solidFill>
          <a:schemeClr val="tx1"/>
        </a:solidFill>
        <a:latin typeface="+mn-lt"/>
        <a:ea typeface="ヒラギノ角ゴ Pro W3" pitchFamily="-108" charset="-128"/>
        <a:cs typeface="ヒラギノ角ゴ Pro W3" pitchFamily="-108" charset="-128"/>
      </a:defRPr>
    </a:lvl1pPr>
    <a:lvl2pPr marL="180975" indent="-9207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charset="-128"/>
        <a:cs typeface="ヒラギノ角ゴ Pro W3" charset="0"/>
      </a:defRPr>
    </a:lvl2pPr>
    <a:lvl3pPr marL="266700" indent="-8572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3pPr>
    <a:lvl4pPr marL="357188"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4pPr>
    <a:lvl5pPr marL="447675"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pitchFamily="-112" charset="-128"/>
        <a:cs typeface="ＭＳ Ｐゴシック" charset="0"/>
      </a:defRPr>
    </a:lvl5pPr>
    <a:lvl6pPr marL="538163" indent="-90488" algn="l" defTabSz="457200" rtl="0" eaLnBrk="1" latinLnBrk="0" hangingPunct="1">
      <a:buFont typeface="Symbol" panose="05050102010706020507" pitchFamily="18" charset="2"/>
      <a:buChar char="-"/>
      <a:defRPr sz="1000" kern="1200" baseline="0">
        <a:solidFill>
          <a:schemeClr val="tx1"/>
        </a:solidFill>
        <a:latin typeface="+mn-lt"/>
        <a:ea typeface="+mn-ea"/>
        <a:cs typeface="Arial" panose="020B0604020202020204" pitchFamily="34" charset="0"/>
      </a:defRPr>
    </a:lvl6pPr>
    <a:lvl7pPr marL="628650"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7pPr>
    <a:lvl8pPr marL="719138"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8pPr>
    <a:lvl9pPr marL="806450" indent="-88900"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things into context let’s revisit the role of simulation in the safety analysis of NPP, in this case under LBLOCA in perhaps rather simplistic view.</a:t>
            </a:r>
          </a:p>
          <a:p>
            <a:r>
              <a:rPr lang="en-US" dirty="0"/>
              <a:t>We make prediction whether some safety criteria is within the safety limit.</a:t>
            </a:r>
          </a:p>
          <a:p>
            <a:r>
              <a:rPr lang="en-US" dirty="0"/>
              <a:t>Simulation is based on the simulation of the two phase flow in the coolant circuit.</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a:t>
            </a:fld>
            <a:endParaRPr lang="de-DE" dirty="0"/>
          </a:p>
        </p:txBody>
      </p:sp>
    </p:spTree>
    <p:extLst>
      <p:ext uri="{BB962C8B-B14F-4D97-AF65-F5344CB8AC3E}">
        <p14:creationId xmlns:p14="http://schemas.microsoft.com/office/powerpoint/2010/main" val="4129444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r>
              <a:rPr lang="de-CH" dirty="0"/>
              <a:t>The </a:t>
            </a:r>
            <a:r>
              <a:rPr lang="de-CH" dirty="0" err="1"/>
              <a:t>idea</a:t>
            </a:r>
            <a:r>
              <a:rPr lang="de-CH" dirty="0"/>
              <a:t> </a:t>
            </a:r>
            <a:r>
              <a:rPr lang="de-CH" dirty="0" err="1"/>
              <a:t>of</a:t>
            </a:r>
            <a:r>
              <a:rPr lang="de-CH" dirty="0"/>
              <a:t> global</a:t>
            </a:r>
            <a:r>
              <a:rPr lang="de-CH" baseline="0" dirty="0"/>
              <a:t> </a:t>
            </a:r>
            <a:r>
              <a:rPr lang="de-CH" baseline="0" dirty="0" err="1"/>
              <a:t>method</a:t>
            </a:r>
            <a:r>
              <a:rPr lang="de-CH" baseline="0" dirty="0"/>
              <a:t> </a:t>
            </a:r>
            <a:r>
              <a:rPr lang="de-CH" baseline="0" dirty="0" err="1"/>
              <a:t>is</a:t>
            </a:r>
            <a:r>
              <a:rPr lang="de-CH" baseline="0" dirty="0"/>
              <a:t> </a:t>
            </a:r>
            <a:r>
              <a:rPr lang="de-CH" baseline="0" dirty="0" err="1"/>
              <a:t>that</a:t>
            </a:r>
            <a:r>
              <a:rPr lang="de-CH" baseline="0" dirty="0"/>
              <a:t> </a:t>
            </a:r>
            <a:r>
              <a:rPr lang="de-CH" baseline="0" dirty="0" err="1"/>
              <a:t>we</a:t>
            </a:r>
            <a:r>
              <a:rPr lang="de-CH" baseline="0" dirty="0"/>
              <a:t> </a:t>
            </a:r>
            <a:r>
              <a:rPr lang="de-CH" baseline="0" dirty="0" err="1"/>
              <a:t>don’t</a:t>
            </a:r>
            <a:r>
              <a:rPr lang="de-CH" baseline="0" dirty="0"/>
              <a:t> </a:t>
            </a:r>
            <a:r>
              <a:rPr lang="de-CH" baseline="0" dirty="0" err="1"/>
              <a:t>use</a:t>
            </a:r>
            <a:r>
              <a:rPr lang="de-CH" baseline="0" dirty="0"/>
              <a:t> </a:t>
            </a:r>
            <a:r>
              <a:rPr lang="de-CH" baseline="0" dirty="0" err="1"/>
              <a:t>many</a:t>
            </a:r>
            <a:r>
              <a:rPr lang="de-CH" baseline="0" dirty="0"/>
              <a:t> </a:t>
            </a:r>
            <a:r>
              <a:rPr lang="de-CH" baseline="0" dirty="0" err="1"/>
              <a:t>assumptions</a:t>
            </a:r>
            <a:r>
              <a:rPr lang="de-CH" baseline="0" dirty="0"/>
              <a:t> </a:t>
            </a:r>
            <a:r>
              <a:rPr lang="de-CH" baseline="0" dirty="0" err="1"/>
              <a:t>regarding</a:t>
            </a:r>
            <a:r>
              <a:rPr lang="de-CH" baseline="0" dirty="0"/>
              <a:t> </a:t>
            </a:r>
            <a:r>
              <a:rPr lang="de-CH" baseline="0" dirty="0" err="1"/>
              <a:t>the</a:t>
            </a:r>
            <a:r>
              <a:rPr lang="de-CH" baseline="0" dirty="0"/>
              <a:t> </a:t>
            </a:r>
            <a:r>
              <a:rPr lang="de-CH" baseline="0" dirty="0" err="1"/>
              <a:t>input</a:t>
            </a:r>
            <a:r>
              <a:rPr lang="de-CH" baseline="0" dirty="0"/>
              <a:t>/</a:t>
            </a:r>
            <a:r>
              <a:rPr lang="de-CH" baseline="0" dirty="0" err="1"/>
              <a:t>output</a:t>
            </a:r>
            <a:r>
              <a:rPr lang="de-CH" baseline="0" dirty="0"/>
              <a:t> hyper-</a:t>
            </a:r>
            <a:r>
              <a:rPr lang="de-CH" baseline="0" dirty="0" err="1"/>
              <a:t>surface</a:t>
            </a:r>
            <a:r>
              <a:rPr lang="de-CH" baseline="0" dirty="0"/>
              <a:t>. Perturbation </a:t>
            </a:r>
            <a:r>
              <a:rPr lang="de-CH" baseline="0" dirty="0" err="1"/>
              <a:t>from</a:t>
            </a:r>
            <a:r>
              <a:rPr lang="de-CH" baseline="0" dirty="0"/>
              <a:t> </a:t>
            </a:r>
            <a:r>
              <a:rPr lang="de-CH" baseline="0" dirty="0" err="1"/>
              <a:t>one</a:t>
            </a:r>
            <a:r>
              <a:rPr lang="de-CH" baseline="0" dirty="0"/>
              <a:t> </a:t>
            </a:r>
            <a:r>
              <a:rPr lang="de-CH" baseline="0" dirty="0" err="1"/>
              <a:t>point</a:t>
            </a:r>
            <a:r>
              <a:rPr lang="de-CH" baseline="0" dirty="0"/>
              <a:t> </a:t>
            </a:r>
            <a:r>
              <a:rPr lang="de-CH" baseline="0" dirty="0" err="1"/>
              <a:t>might</a:t>
            </a:r>
            <a:r>
              <a:rPr lang="de-CH" baseline="0" dirty="0"/>
              <a:t> </a:t>
            </a:r>
            <a:r>
              <a:rPr lang="de-CH" baseline="0" dirty="0" err="1"/>
              <a:t>give</a:t>
            </a:r>
            <a:r>
              <a:rPr lang="de-CH" baseline="0" dirty="0"/>
              <a:t> different </a:t>
            </a:r>
            <a:r>
              <a:rPr lang="de-CH" baseline="0" dirty="0" err="1"/>
              <a:t>results</a:t>
            </a:r>
            <a:r>
              <a:rPr lang="de-CH" baseline="0" dirty="0"/>
              <a:t> </a:t>
            </a:r>
            <a:r>
              <a:rPr lang="de-CH" baseline="0" dirty="0" err="1"/>
              <a:t>compared</a:t>
            </a:r>
            <a:r>
              <a:rPr lang="de-CH" baseline="0" dirty="0"/>
              <a:t> </a:t>
            </a:r>
            <a:r>
              <a:rPr lang="de-CH" baseline="0" dirty="0" err="1"/>
              <a:t>to</a:t>
            </a:r>
            <a:r>
              <a:rPr lang="de-CH" baseline="0" dirty="0"/>
              <a:t> </a:t>
            </a:r>
            <a:r>
              <a:rPr lang="de-CH" baseline="0" dirty="0" err="1"/>
              <a:t>the</a:t>
            </a:r>
            <a:r>
              <a:rPr lang="de-CH" baseline="0" dirty="0"/>
              <a:t> </a:t>
            </a:r>
            <a:r>
              <a:rPr lang="de-CH" baseline="0" dirty="0" err="1"/>
              <a:t>perturbation</a:t>
            </a:r>
            <a:r>
              <a:rPr lang="de-CH" baseline="0" dirty="0"/>
              <a:t> </a:t>
            </a:r>
            <a:r>
              <a:rPr lang="de-CH" baseline="0" dirty="0" err="1"/>
              <a:t>from</a:t>
            </a:r>
            <a:r>
              <a:rPr lang="de-CH" baseline="0" dirty="0"/>
              <a:t> </a:t>
            </a:r>
            <a:r>
              <a:rPr lang="de-CH" baseline="0" dirty="0" err="1"/>
              <a:t>another</a:t>
            </a:r>
            <a:r>
              <a:rPr lang="de-CH" baseline="0" dirty="0"/>
              <a:t> </a:t>
            </a:r>
            <a:r>
              <a:rPr lang="de-CH" baseline="0" dirty="0" err="1"/>
              <a:t>point</a:t>
            </a:r>
            <a:r>
              <a:rPr lang="de-CH" baseline="0" dirty="0"/>
              <a:t>.</a:t>
            </a:r>
          </a:p>
          <a:p>
            <a:r>
              <a:rPr lang="de-CH" baseline="0" dirty="0" err="1"/>
              <a:t>We</a:t>
            </a:r>
            <a:r>
              <a:rPr lang="de-CH" baseline="0" dirty="0"/>
              <a:t> </a:t>
            </a:r>
            <a:r>
              <a:rPr lang="de-CH" baseline="0" dirty="0" err="1"/>
              <a:t>evaluate</a:t>
            </a:r>
            <a:r>
              <a:rPr lang="de-CH" baseline="0" dirty="0"/>
              <a:t> </a:t>
            </a:r>
            <a:r>
              <a:rPr lang="de-CH" baseline="0" dirty="0" err="1"/>
              <a:t>the</a:t>
            </a:r>
            <a:r>
              <a:rPr lang="de-CH" baseline="0" dirty="0"/>
              <a:t> </a:t>
            </a:r>
            <a:r>
              <a:rPr lang="de-CH" baseline="0" dirty="0" err="1"/>
              <a:t>input</a:t>
            </a:r>
            <a:r>
              <a:rPr lang="de-CH" baseline="0" dirty="0"/>
              <a:t> </a:t>
            </a:r>
            <a:r>
              <a:rPr lang="de-CH" baseline="0" dirty="0" err="1"/>
              <a:t>over</a:t>
            </a:r>
            <a:r>
              <a:rPr lang="de-CH" baseline="0" dirty="0"/>
              <a:t> </a:t>
            </a:r>
            <a:r>
              <a:rPr lang="de-CH" baseline="0" dirty="0" err="1"/>
              <a:t>range</a:t>
            </a:r>
            <a:r>
              <a:rPr lang="de-CH" baseline="0" dirty="0"/>
              <a:t> </a:t>
            </a:r>
            <a:r>
              <a:rPr lang="de-CH" baseline="0" dirty="0" err="1"/>
              <a:t>that</a:t>
            </a:r>
            <a:r>
              <a:rPr lang="de-CH" baseline="0" dirty="0"/>
              <a:t> </a:t>
            </a:r>
            <a:r>
              <a:rPr lang="de-CH" baseline="0" dirty="0" err="1"/>
              <a:t>is</a:t>
            </a:r>
            <a:r>
              <a:rPr lang="de-CH" baseline="0" dirty="0"/>
              <a:t> </a:t>
            </a:r>
            <a:r>
              <a:rPr lang="de-CH" baseline="0" dirty="0" err="1"/>
              <a:t>wide</a:t>
            </a:r>
            <a:r>
              <a:rPr lang="de-CH" baseline="0" dirty="0"/>
              <a:t> </a:t>
            </a:r>
            <a:r>
              <a:rPr lang="de-CH" baseline="0" dirty="0" err="1"/>
              <a:t>that</a:t>
            </a:r>
            <a:r>
              <a:rPr lang="de-CH" baseline="0" dirty="0"/>
              <a:t> </a:t>
            </a:r>
            <a:r>
              <a:rPr lang="de-CH" baseline="0" dirty="0" err="1"/>
              <a:t>might</a:t>
            </a:r>
            <a:r>
              <a:rPr lang="de-CH" baseline="0" dirty="0"/>
              <a:t> </a:t>
            </a:r>
            <a:r>
              <a:rPr lang="de-CH" baseline="0" dirty="0" err="1"/>
              <a:t>cause</a:t>
            </a:r>
            <a:r>
              <a:rPr lang="de-CH" baseline="0" dirty="0"/>
              <a:t> </a:t>
            </a:r>
            <a:r>
              <a:rPr lang="de-CH" baseline="0" dirty="0" err="1"/>
              <a:t>departure</a:t>
            </a:r>
            <a:r>
              <a:rPr lang="de-CH" baseline="0" dirty="0"/>
              <a:t> </a:t>
            </a:r>
            <a:r>
              <a:rPr lang="de-CH" baseline="0" dirty="0" err="1"/>
              <a:t>from</a:t>
            </a:r>
            <a:r>
              <a:rPr lang="de-CH" baseline="0" dirty="0"/>
              <a:t> a </a:t>
            </a:r>
            <a:r>
              <a:rPr lang="de-CH" baseline="0" dirty="0" err="1"/>
              <a:t>well</a:t>
            </a:r>
            <a:r>
              <a:rPr lang="de-CH" baseline="0" dirty="0"/>
              <a:t> </a:t>
            </a:r>
            <a:r>
              <a:rPr lang="de-CH" baseline="0" dirty="0" err="1"/>
              <a:t>behaved</a:t>
            </a:r>
            <a:r>
              <a:rPr lang="de-CH" baseline="0" dirty="0"/>
              <a:t> </a:t>
            </a:r>
            <a:r>
              <a:rPr lang="de-CH" baseline="0" dirty="0" err="1"/>
              <a:t>response</a:t>
            </a:r>
            <a:endParaRPr lang="de-CH" baseline="0" dirty="0"/>
          </a:p>
          <a:p>
            <a:r>
              <a:rPr lang="de-CH" baseline="0" dirty="0"/>
              <a:t>But Morris </a:t>
            </a:r>
            <a:r>
              <a:rPr lang="de-CH" baseline="0" dirty="0" err="1"/>
              <a:t>is</a:t>
            </a:r>
            <a:r>
              <a:rPr lang="de-CH" baseline="0" dirty="0"/>
              <a:t> qualitative (</a:t>
            </a:r>
            <a:r>
              <a:rPr lang="de-CH" baseline="0" dirty="0" err="1"/>
              <a:t>ordinal</a:t>
            </a:r>
            <a:r>
              <a:rPr lang="de-CH" baseline="0" dirty="0"/>
              <a:t>) </a:t>
            </a:r>
            <a:r>
              <a:rPr lang="de-CH" baseline="0" dirty="0" err="1"/>
              <a:t>does</a:t>
            </a:r>
            <a:r>
              <a:rPr lang="de-CH" baseline="0" dirty="0"/>
              <a:t> not </a:t>
            </a:r>
            <a:r>
              <a:rPr lang="de-CH" baseline="0" dirty="0" err="1"/>
              <a:t>intuitively</a:t>
            </a:r>
            <a:r>
              <a:rPr lang="de-CH" baseline="0" dirty="0"/>
              <a:t> </a:t>
            </a:r>
            <a:r>
              <a:rPr lang="de-CH" baseline="0" dirty="0" err="1"/>
              <a:t>tell</a:t>
            </a:r>
            <a:r>
              <a:rPr lang="de-CH" baseline="0" dirty="0"/>
              <a:t> </a:t>
            </a:r>
            <a:r>
              <a:rPr lang="de-CH" baseline="0" dirty="0" err="1"/>
              <a:t>how</a:t>
            </a:r>
            <a:r>
              <a:rPr lang="de-CH" baseline="0" dirty="0"/>
              <a:t> </a:t>
            </a:r>
            <a:r>
              <a:rPr lang="de-CH" baseline="0" dirty="0" err="1"/>
              <a:t>important</a:t>
            </a:r>
            <a:r>
              <a:rPr lang="de-CH" baseline="0" dirty="0"/>
              <a:t> a </a:t>
            </a:r>
            <a:r>
              <a:rPr lang="de-CH" baseline="0" dirty="0" err="1"/>
              <a:t>parameter</a:t>
            </a:r>
            <a:r>
              <a:rPr lang="de-CH" baseline="0" dirty="0"/>
              <a:t> </a:t>
            </a:r>
            <a:r>
              <a:rPr lang="de-CH" baseline="0" dirty="0" err="1"/>
              <a:t>is</a:t>
            </a:r>
            <a:r>
              <a:rPr lang="de-CH" baseline="0" dirty="0"/>
              <a:t>.</a:t>
            </a:r>
            <a:endParaRPr lang="de-CH" dirty="0"/>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12</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13</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pPr marL="90488" marR="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The three screening methods give (more/less) consistent ranking</a:t>
            </a:r>
          </a:p>
          <a:p>
            <a:pPr marL="90488" marR="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de-CH" dirty="0" err="1"/>
              <a:t>Quite</a:t>
            </a:r>
            <a:r>
              <a:rPr lang="de-CH" dirty="0"/>
              <a:t> a </a:t>
            </a:r>
            <a:r>
              <a:rPr lang="de-CH" dirty="0" err="1"/>
              <a:t>lot</a:t>
            </a:r>
            <a:r>
              <a:rPr lang="de-CH" dirty="0"/>
              <a:t> </a:t>
            </a:r>
            <a:r>
              <a:rPr lang="de-CH" dirty="0" err="1"/>
              <a:t>of</a:t>
            </a:r>
            <a:r>
              <a:rPr lang="de-CH" dirty="0"/>
              <a:t> </a:t>
            </a:r>
            <a:r>
              <a:rPr lang="de-CH" dirty="0" err="1"/>
              <a:t>run</a:t>
            </a:r>
            <a:r>
              <a:rPr lang="de-CH" baseline="0" dirty="0"/>
              <a:t> </a:t>
            </a:r>
            <a:r>
              <a:rPr lang="de-CH" baseline="0" dirty="0" err="1"/>
              <a:t>required</a:t>
            </a:r>
            <a:r>
              <a:rPr lang="de-CH" baseline="0" dirty="0"/>
              <a:t> b</a:t>
            </a:r>
            <a:r>
              <a:rPr lang="de-CH" dirty="0"/>
              <a:t>ut </a:t>
            </a:r>
            <a:r>
              <a:rPr lang="de-CH" dirty="0" err="1"/>
              <a:t>maybe</a:t>
            </a:r>
            <a:r>
              <a:rPr lang="de-CH" dirty="0"/>
              <a:t> </a:t>
            </a:r>
            <a:r>
              <a:rPr lang="de-CH" dirty="0" err="1"/>
              <a:t>you</a:t>
            </a:r>
            <a:r>
              <a:rPr lang="de-CH" dirty="0"/>
              <a:t> </a:t>
            </a:r>
            <a:r>
              <a:rPr lang="de-CH" dirty="0" err="1"/>
              <a:t>don’t</a:t>
            </a:r>
            <a:r>
              <a:rPr lang="de-CH" dirty="0"/>
              <a:t> </a:t>
            </a:r>
            <a:r>
              <a:rPr lang="de-CH" dirty="0" err="1"/>
              <a:t>actually</a:t>
            </a:r>
            <a:r>
              <a:rPr lang="de-CH" dirty="0"/>
              <a:t> </a:t>
            </a:r>
            <a:r>
              <a:rPr lang="de-CH" dirty="0" err="1"/>
              <a:t>need</a:t>
            </a:r>
            <a:r>
              <a:rPr lang="de-CH" dirty="0"/>
              <a:t> </a:t>
            </a:r>
            <a:r>
              <a:rPr lang="de-CH" dirty="0" err="1"/>
              <a:t>to</a:t>
            </a:r>
            <a:r>
              <a:rPr lang="de-CH" dirty="0"/>
              <a:t> </a:t>
            </a:r>
            <a:r>
              <a:rPr lang="de-CH" dirty="0" err="1"/>
              <a:t>run</a:t>
            </a:r>
            <a:r>
              <a:rPr lang="de-CH" dirty="0"/>
              <a:t> all</a:t>
            </a:r>
            <a:r>
              <a:rPr lang="de-CH" baseline="0" dirty="0"/>
              <a:t> </a:t>
            </a:r>
            <a:r>
              <a:rPr lang="de-CH" baseline="0" dirty="0" err="1"/>
              <a:t>the</a:t>
            </a:r>
            <a:r>
              <a:rPr lang="de-CH" baseline="0" dirty="0"/>
              <a:t> </a:t>
            </a:r>
            <a:r>
              <a:rPr lang="de-CH" baseline="0" dirty="0" err="1"/>
              <a:t>way</a:t>
            </a:r>
            <a:r>
              <a:rPr lang="de-CH" baseline="0" dirty="0"/>
              <a:t> </a:t>
            </a:r>
            <a:r>
              <a:rPr lang="de-CH" baseline="0" dirty="0" err="1"/>
              <a:t>through</a:t>
            </a:r>
            <a:endParaRPr lang="de-CH" baseline="0" dirty="0"/>
          </a:p>
          <a:p>
            <a:pPr marL="0" indent="0">
              <a:buNone/>
            </a:pPr>
            <a:endParaRPr lang="de-CH" dirty="0"/>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14</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15</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16</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fit the hyper-parameters</a:t>
            </a:r>
            <a:r>
              <a:rPr lang="en-US" baseline="0" dirty="0"/>
              <a:t> we can use it to make prediction on location of x not observed</a:t>
            </a:r>
          </a:p>
          <a:p>
            <a:r>
              <a:rPr lang="en-US" baseline="0" dirty="0"/>
              <a:t>As a regression tool it is no</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17</a:t>
            </a:fld>
            <a:endParaRPr lang="de-DE" dirty="0"/>
          </a:p>
        </p:txBody>
      </p:sp>
    </p:spTree>
    <p:extLst>
      <p:ext uri="{BB962C8B-B14F-4D97-AF65-F5344CB8AC3E}">
        <p14:creationId xmlns:p14="http://schemas.microsoft.com/office/powerpoint/2010/main" val="2502502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Q is the number of retained principal components used to reconstruct the full output space and it is in this examples is </a:t>
            </a:r>
            <a:r>
              <a:rPr lang="en-US" dirty="0" err="1"/>
              <a:t>typicaly</a:t>
            </a:r>
            <a:r>
              <a:rPr lang="en-US" dirty="0"/>
              <a:t> less than 10.</a:t>
            </a:r>
          </a:p>
          <a:p>
            <a:r>
              <a:rPr lang="en-US" dirty="0"/>
              <a:t>And we simply need to construct metamodels predicting the scores of that selected PC.</a:t>
            </a:r>
          </a:p>
          <a:p>
            <a:r>
              <a:rPr lang="en-US" dirty="0"/>
              <a:t>The number was selected based on compromise between gained improvement and the difficulty to fit a GP metamodel.</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19</a:t>
            </a:fld>
            <a:endParaRPr lang="de-DE" dirty="0"/>
          </a:p>
        </p:txBody>
      </p:sp>
    </p:spTree>
    <p:extLst>
      <p:ext uri="{BB962C8B-B14F-4D97-AF65-F5344CB8AC3E}">
        <p14:creationId xmlns:p14="http://schemas.microsoft.com/office/powerpoint/2010/main" val="1072388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metamodel</a:t>
            </a:r>
            <a:r>
              <a:rPr lang="en-US" dirty="0"/>
              <a:t> prediction</a:t>
            </a:r>
            <a:r>
              <a:rPr lang="en-US" baseline="0" dirty="0"/>
              <a:t> is limited by the error due to dimension reduction</a:t>
            </a:r>
            <a:endParaRPr lang="en-US" dirty="0"/>
          </a:p>
          <a:p>
            <a:r>
              <a:rPr lang="en-US" dirty="0"/>
              <a:t>It also shows that we cannot go better than</a:t>
            </a:r>
            <a:r>
              <a:rPr lang="en-US" baseline="0" dirty="0"/>
              <a:t> the error given by the </a:t>
            </a:r>
            <a:r>
              <a:rPr lang="en-US" baseline="0" dirty="0" err="1"/>
              <a:t>metamodel</a:t>
            </a:r>
            <a:r>
              <a:rPr lang="en-US" baseline="0" dirty="0"/>
              <a:t>.</a:t>
            </a:r>
          </a:p>
          <a:p>
            <a:r>
              <a:rPr lang="en-US" baseline="0" dirty="0"/>
              <a:t>In context it is find for the time being as the prior uncertainty gives a larger error (standard deviation)</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20</a:t>
            </a:fld>
            <a:endParaRPr lang="de-DE" dirty="0"/>
          </a:p>
        </p:txBody>
      </p:sp>
    </p:spTree>
    <p:extLst>
      <p:ext uri="{BB962C8B-B14F-4D97-AF65-F5344CB8AC3E}">
        <p14:creationId xmlns:p14="http://schemas.microsoft.com/office/powerpoint/2010/main" val="3329032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21</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go through the main results provided by the first 4 </a:t>
            </a:r>
            <a:r>
              <a:rPr lang="en-US" dirty="0" err="1"/>
              <a:t>schems</a:t>
            </a:r>
            <a:endParaRPr lang="en-US" dirty="0"/>
          </a:p>
          <a:p>
            <a:r>
              <a:rPr lang="en-US" dirty="0"/>
              <a:t>Note that no xc means we only deal with the calibration of the 8 model parameters.</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25</a:t>
            </a:fld>
            <a:endParaRPr lang="de-DE" dirty="0"/>
          </a:p>
        </p:txBody>
      </p:sp>
    </p:spTree>
    <p:extLst>
      <p:ext uri="{BB962C8B-B14F-4D97-AF65-F5344CB8AC3E}">
        <p14:creationId xmlns:p14="http://schemas.microsoft.com/office/powerpoint/2010/main" val="1031064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statistical (probabilistic) framework</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a:t>
            </a:fld>
            <a:endParaRPr lang="de-DE" dirty="0"/>
          </a:p>
        </p:txBody>
      </p:sp>
    </p:spTree>
    <p:extLst>
      <p:ext uri="{BB962C8B-B14F-4D97-AF65-F5344CB8AC3E}">
        <p14:creationId xmlns:p14="http://schemas.microsoft.com/office/powerpoint/2010/main" val="1053270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MH in a nutshell</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We actually use </a:t>
                </a:r>
                <a:r>
                  <a:rPr lang="en-US" sz="1000" kern="1000" spc="30" dirty="0">
                    <a:latin typeface="+mn-lt"/>
                    <a:cs typeface="Franklin Gothic Book"/>
                  </a:rPr>
                  <a:t>Ensemble MCMC</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14:m>
                  <m:oMath xmlns:m="http://schemas.openxmlformats.org/officeDocument/2006/math">
                    <m:r>
                      <a:rPr lang="en-US" sz="1000" b="0" i="1" kern="1000" spc="30" smtClean="0">
                        <a:latin typeface="Cambria Math"/>
                        <a:cs typeface="Franklin Gothic Book"/>
                      </a:rPr>
                      <m:t>2×1</m:t>
                    </m:r>
                    <m:sSup>
                      <m:sSupPr>
                        <m:ctrlPr>
                          <a:rPr lang="en-US" sz="1000" i="1" kern="1000" spc="30" smtClean="0">
                            <a:latin typeface="Cambria Math" panose="02040503050406030204" pitchFamily="18" charset="0"/>
                            <a:cs typeface="Franklin Gothic Book"/>
                          </a:rPr>
                        </m:ctrlPr>
                      </m:sSupPr>
                      <m:e>
                        <m:r>
                          <a:rPr lang="en-US" sz="1000" b="0" i="1" kern="1000" spc="30" smtClean="0">
                            <a:latin typeface="Cambria Math"/>
                            <a:cs typeface="Franklin Gothic Book"/>
                          </a:rPr>
                          <m:t>0</m:t>
                        </m:r>
                      </m:e>
                      <m:sup>
                        <m:r>
                          <a:rPr lang="en-US" sz="1000" b="0" i="1" kern="1000" spc="30" smtClean="0">
                            <a:latin typeface="Cambria Math"/>
                            <a:cs typeface="Franklin Gothic Book"/>
                          </a:rPr>
                          <m:t>6</m:t>
                        </m:r>
                      </m:sup>
                    </m:sSup>
                    <m:r>
                      <a:rPr lang="en-US" sz="1000" b="0" i="1" kern="1000" spc="30" smtClean="0">
                        <a:latin typeface="Cambria Math"/>
                        <a:cs typeface="Franklin Gothic Book"/>
                      </a:rPr>
                      <m:t> </m:t>
                    </m:r>
                  </m:oMath>
                </a14:m>
                <a:r>
                  <a:rPr lang="en-US" sz="1000" kern="1000" spc="30" dirty="0">
                    <a:latin typeface="+mn-lt"/>
                    <a:cs typeface="Franklin Gothic Book"/>
                  </a:rPr>
                  <a:t>samples generated</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Converge after </a:t>
                </a:r>
                <a14:m>
                  <m:oMath xmlns:m="http://schemas.openxmlformats.org/officeDocument/2006/math">
                    <m:f>
                      <m:fPr>
                        <m:ctrlPr>
                          <a:rPr lang="en-US" sz="1000" b="0" i="1" kern="1000" spc="30" smtClean="0">
                            <a:latin typeface="Cambria Math" panose="02040503050406030204" pitchFamily="18" charset="0"/>
                            <a:cs typeface="Franklin Gothic Book"/>
                          </a:rPr>
                        </m:ctrlPr>
                      </m:fPr>
                      <m:num>
                        <m:r>
                          <a:rPr lang="en-US" sz="1000" b="0" i="1" kern="1000" spc="30" smtClean="0">
                            <a:latin typeface="Cambria Math"/>
                            <a:cs typeface="Franklin Gothic Book"/>
                          </a:rPr>
                          <m:t>2</m:t>
                        </m:r>
                      </m:num>
                      <m:den>
                        <m:r>
                          <a:rPr lang="en-US" sz="1000" b="0" i="1" kern="1000" spc="30" smtClean="0">
                            <a:latin typeface="Cambria Math"/>
                            <a:cs typeface="Franklin Gothic Book"/>
                          </a:rPr>
                          <m:t>5</m:t>
                        </m:r>
                      </m:den>
                    </m:f>
                  </m:oMath>
                </a14:m>
                <a:r>
                  <a:rPr lang="en-US" sz="1000" kern="1000" spc="30" dirty="0">
                    <a:latin typeface="+mn-lt"/>
                    <a:cs typeface="Franklin Gothic Book"/>
                  </a:rPr>
                  <a:t> of the way</a:t>
                </a:r>
              </a:p>
              <a:p>
                <a:endParaRPr lang="en-US" dirty="0"/>
              </a:p>
            </p:txBody>
          </p:sp>
        </mc:Choice>
        <mc:Fallback>
          <p:sp>
            <p:nvSpPr>
              <p:cNvPr id="3" name="Notes Placeholder 2"/>
              <p:cNvSpPr>
                <a:spLocks noGrp="1"/>
              </p:cNvSpPr>
              <p:nvPr>
                <p:ph type="body" idx="1"/>
              </p:nvPr>
            </p:nvSpPr>
            <p:spPr/>
            <p:txBody>
              <a:bodyPr/>
              <a:lstStyle/>
              <a:p>
                <a:r>
                  <a:rPr lang="en-US" dirty="0"/>
                  <a:t>MH in a nutshell</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We actually use </a:t>
                </a:r>
                <a:r>
                  <a:rPr lang="en-US" sz="1000" kern="1000" spc="30" dirty="0">
                    <a:latin typeface="+mn-lt"/>
                    <a:cs typeface="Franklin Gothic Book"/>
                  </a:rPr>
                  <a:t>Ensemble MCMC</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b="0" i="0" kern="1000" spc="30">
                    <a:latin typeface="Cambria Math"/>
                    <a:cs typeface="Franklin Gothic Book"/>
                  </a:rPr>
                  <a:t>2×10</a:t>
                </a:r>
                <a:r>
                  <a:rPr lang="en-US" sz="1000" b="0" i="0" kern="1000" spc="30">
                    <a:latin typeface="Cambria Math" panose="02040503050406030204" pitchFamily="18" charset="0"/>
                    <a:cs typeface="Franklin Gothic Book"/>
                  </a:rPr>
                  <a:t>^</a:t>
                </a:r>
                <a:r>
                  <a:rPr lang="en-US" sz="1000" b="0" i="0" kern="1000" spc="30">
                    <a:latin typeface="Cambria Math"/>
                    <a:cs typeface="Franklin Gothic Book"/>
                  </a:rPr>
                  <a:t>6  </a:t>
                </a:r>
                <a:r>
                  <a:rPr lang="en-US" sz="1000" kern="1000" spc="30" dirty="0">
                    <a:latin typeface="+mn-lt"/>
                    <a:cs typeface="Franklin Gothic Book"/>
                  </a:rPr>
                  <a:t>samples generated</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Converge after </a:t>
                </a:r>
                <a:r>
                  <a:rPr lang="en-US" sz="1000" b="0" i="0" kern="1000" spc="30">
                    <a:latin typeface="Cambria Math"/>
                    <a:cs typeface="Franklin Gothic Book"/>
                  </a:rPr>
                  <a:t>2</a:t>
                </a:r>
                <a:r>
                  <a:rPr lang="en-US" sz="1000" b="0" i="0" kern="1000" spc="30">
                    <a:latin typeface="Cambria Math" panose="02040503050406030204" pitchFamily="18" charset="0"/>
                    <a:cs typeface="Franklin Gothic Book"/>
                  </a:rPr>
                  <a:t>/</a:t>
                </a:r>
                <a:r>
                  <a:rPr lang="en-US" sz="1000" b="0" i="0" kern="1000" spc="30">
                    <a:latin typeface="Cambria Math"/>
                    <a:cs typeface="Franklin Gothic Book"/>
                  </a:rPr>
                  <a:t>5</a:t>
                </a:r>
                <a:r>
                  <a:rPr lang="en-US" sz="1000" kern="1000" spc="30" dirty="0">
                    <a:latin typeface="+mn-lt"/>
                    <a:cs typeface="Franklin Gothic Book"/>
                  </a:rPr>
                  <a:t> of the way</a:t>
                </a:r>
              </a:p>
              <a:p>
                <a:endParaRPr lang="en-US" dirty="0"/>
              </a:p>
            </p:txBody>
          </p:sp>
        </mc:Fallback>
      </mc:AlternateContent>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26</a:t>
            </a:fld>
            <a:endParaRPr lang="de-DE" dirty="0"/>
          </a:p>
        </p:txBody>
      </p:sp>
    </p:spTree>
    <p:extLst>
      <p:ext uri="{BB962C8B-B14F-4D97-AF65-F5344CB8AC3E}">
        <p14:creationId xmlns:p14="http://schemas.microsoft.com/office/powerpoint/2010/main" val="74101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a:t>
            </a:r>
            <a:r>
              <a:rPr lang="en-US" baseline="0" dirty="0"/>
              <a:t> the data and the calibration model can be used to constrain this prior?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27</a:t>
            </a:fld>
            <a:endParaRPr lang="de-DE" dirty="0"/>
          </a:p>
        </p:txBody>
      </p:sp>
    </p:spTree>
    <p:extLst>
      <p:ext uri="{BB962C8B-B14F-4D97-AF65-F5344CB8AC3E}">
        <p14:creationId xmlns:p14="http://schemas.microsoft.com/office/powerpoint/2010/main" val="3975992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a:t>
            </a:r>
            <a:r>
              <a:rPr lang="en-US" baseline="0" dirty="0"/>
              <a:t> the data and the calibration model can be used to constrain this prior?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28</a:t>
            </a:fld>
            <a:endParaRPr lang="de-DE" dirty="0"/>
          </a:p>
        </p:txBody>
      </p:sp>
    </p:spTree>
    <p:extLst>
      <p:ext uri="{BB962C8B-B14F-4D97-AF65-F5344CB8AC3E}">
        <p14:creationId xmlns:p14="http://schemas.microsoft.com/office/powerpoint/2010/main" val="3975992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a:t>
            </a:r>
            <a:r>
              <a:rPr lang="en-US" baseline="0" dirty="0"/>
              <a:t> the data and the calibration model can be used to constrain this prior?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29</a:t>
            </a:fld>
            <a:endParaRPr lang="de-DE" dirty="0"/>
          </a:p>
        </p:txBody>
      </p:sp>
    </p:spTree>
    <p:extLst>
      <p:ext uri="{BB962C8B-B14F-4D97-AF65-F5344CB8AC3E}">
        <p14:creationId xmlns:p14="http://schemas.microsoft.com/office/powerpoint/2010/main" val="1769359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vertical</a:t>
            </a:r>
            <a:r>
              <a:rPr lang="en-US" baseline="0" dirty="0"/>
              <a:t> lines in the diagonal is the 95% credible interval</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30</a:t>
            </a:fld>
            <a:endParaRPr lang="de-DE" dirty="0"/>
          </a:p>
        </p:txBody>
      </p:sp>
    </p:spTree>
    <p:extLst>
      <p:ext uri="{BB962C8B-B14F-4D97-AF65-F5344CB8AC3E}">
        <p14:creationId xmlns:p14="http://schemas.microsoft.com/office/powerpoint/2010/main" val="86045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r>
              <a:rPr lang="en-US" baseline="0" dirty="0"/>
              <a:t> can help constrain the prior range of the model parameters. (only small part of the prior that is consistent with the calibration data)</a:t>
            </a:r>
            <a:endParaRPr lang="en-US" dirty="0"/>
          </a:p>
          <a:p>
            <a:r>
              <a:rPr lang="en-US" dirty="0"/>
              <a:t>But</a:t>
            </a:r>
            <a:r>
              <a:rPr lang="en-US" baseline="0" dirty="0"/>
              <a:t> the posterior samples also exhibit</a:t>
            </a:r>
            <a:r>
              <a:rPr lang="en-US" dirty="0"/>
              <a:t> correlation among the</a:t>
            </a:r>
            <a:r>
              <a:rPr lang="en-US" baseline="0" dirty="0"/>
              <a:t> parameters</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31</a:t>
            </a:fld>
            <a:endParaRPr lang="de-DE" dirty="0"/>
          </a:p>
        </p:txBody>
      </p:sp>
    </p:spTree>
    <p:extLst>
      <p:ext uri="{BB962C8B-B14F-4D97-AF65-F5344CB8AC3E}">
        <p14:creationId xmlns:p14="http://schemas.microsoft.com/office/powerpoint/2010/main" val="4062700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set of “collectively-fitted” values</a:t>
            </a:r>
            <a:r>
              <a:rPr lang="en-US" baseline="0" dirty="0"/>
              <a:t> which means that if we don’t consider them as a collection then the prediction would less match the calibration data itself.</a:t>
            </a:r>
            <a:endParaRPr lang="en-US" dirty="0"/>
          </a:p>
          <a:p>
            <a:r>
              <a:rPr lang="en-US" dirty="0"/>
              <a:t>If we only</a:t>
            </a:r>
            <a:r>
              <a:rPr lang="en-US" baseline="0" dirty="0"/>
              <a:t> consider the univariate </a:t>
            </a:r>
            <a:r>
              <a:rPr lang="en-US" baseline="0" dirty="0" err="1"/>
              <a:t>marginals</a:t>
            </a:r>
            <a:r>
              <a:rPr lang="en-US" baseline="0" dirty="0"/>
              <a:t> (neglecting correlation) we obtain prediction that is less consistent with the calibration data.</a:t>
            </a:r>
          </a:p>
          <a:p>
            <a:r>
              <a:rPr lang="en-US" baseline="0" dirty="0"/>
              <a:t>Only if we consider the posterior samples jointly, that the prediction match the experimental data better.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32</a:t>
            </a:fld>
            <a:endParaRPr lang="de-DE" dirty="0"/>
          </a:p>
        </p:txBody>
      </p:sp>
    </p:spTree>
    <p:extLst>
      <p:ext uri="{BB962C8B-B14F-4D97-AF65-F5344CB8AC3E}">
        <p14:creationId xmlns:p14="http://schemas.microsoft.com/office/powerpoint/2010/main" val="1648162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33</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Think of a posterior prediction is a source of information for output y and defined only in three values, the lower uncertainty bound, the upper uncertainty bound and the reference value</a:t>
            </a:r>
            <a:endParaRPr lang="en-US" dirty="0"/>
          </a:p>
          <a:p>
            <a:r>
              <a:rPr lang="en-US" dirty="0" err="1"/>
              <a:t>Informativeness</a:t>
            </a:r>
            <a:r>
              <a:rPr lang="en-US" baseline="0" dirty="0"/>
              <a:t> tries to measure the width of posterior uncertainty band relative to that of the prior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34</a:t>
            </a:fld>
            <a:endParaRPr lang="de-DE" dirty="0"/>
          </a:p>
        </p:txBody>
      </p:sp>
    </p:spTree>
    <p:extLst>
      <p:ext uri="{BB962C8B-B14F-4D97-AF65-F5344CB8AC3E}">
        <p14:creationId xmlns:p14="http://schemas.microsoft.com/office/powerpoint/2010/main" val="62541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Calibration measure the location of experimental data inside</a:t>
            </a:r>
            <a:r>
              <a:rPr lang="en-US" baseline="0" dirty="0"/>
              <a:t> the so called “information” triangle</a:t>
            </a:r>
          </a:p>
          <a:p>
            <a:r>
              <a:rPr lang="en-US" baseline="0" dirty="0"/>
              <a:t>The bottom line is this, large </a:t>
            </a:r>
            <a:r>
              <a:rPr lang="en-US" baseline="0" dirty="0" err="1"/>
              <a:t>informativeness</a:t>
            </a:r>
            <a:r>
              <a:rPr lang="en-US" baseline="0" dirty="0"/>
              <a:t> means narrower uncertainty band and large calibration means closer to experimental data, while lower often means the band covers less experimental data</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35</a:t>
            </a:fld>
            <a:endParaRPr lang="de-DE" dirty="0"/>
          </a:p>
        </p:txBody>
      </p:sp>
    </p:spTree>
    <p:extLst>
      <p:ext uri="{BB962C8B-B14F-4D97-AF65-F5344CB8AC3E}">
        <p14:creationId xmlns:p14="http://schemas.microsoft.com/office/powerpoint/2010/main" val="2820284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these physical</a:t>
            </a:r>
            <a:r>
              <a:rPr lang="en-US" baseline="0" dirty="0"/>
              <a:t> model parameters?</a:t>
            </a:r>
          </a:p>
          <a:p>
            <a:r>
              <a:rPr lang="en-US" baseline="0" dirty="0"/>
              <a:t>Take for example the phenomenological models that describe two phase flow during a </a:t>
            </a:r>
            <a:r>
              <a:rPr lang="en-US" baseline="0" dirty="0" err="1"/>
              <a:t>reflood</a:t>
            </a:r>
            <a:r>
              <a:rPr lang="en-US" baseline="0" dirty="0"/>
              <a:t> of a dry channel</a:t>
            </a:r>
          </a:p>
          <a:p>
            <a:r>
              <a:rPr lang="en-US" baseline="0" dirty="0"/>
              <a:t>Closure laws describe the interaction between phases in each distinct **pre-determined** flow regime</a:t>
            </a:r>
          </a:p>
          <a:p>
            <a:r>
              <a:rPr lang="en-US" baseline="0" dirty="0"/>
              <a:t>Here is system code TRACE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a:t>
            </a:fld>
            <a:endParaRPr lang="de-DE" dirty="0"/>
          </a:p>
        </p:txBody>
      </p:sp>
    </p:spTree>
    <p:extLst>
      <p:ext uri="{BB962C8B-B14F-4D97-AF65-F5344CB8AC3E}">
        <p14:creationId xmlns:p14="http://schemas.microsoft.com/office/powerpoint/2010/main" val="575422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experimental conditions there is</a:t>
            </a:r>
            <a:r>
              <a:rPr lang="en-US" baseline="0" dirty="0"/>
              <a:t> no strong pattern of discrepancy</a:t>
            </a:r>
          </a:p>
          <a:p>
            <a:r>
              <a:rPr lang="en-US" baseline="0" dirty="0"/>
              <a:t>Less “calibrated” here means cover less experimental data points</a:t>
            </a:r>
          </a:p>
          <a:p>
            <a:r>
              <a:rPr lang="en-US" baseline="0" dirty="0"/>
              <a:t>If we don’t consider correlation, the uncertainties </a:t>
            </a:r>
          </a:p>
          <a:p>
            <a:r>
              <a:rPr lang="en-US" baseline="0" dirty="0"/>
              <a:t>Yes the calibration score falls for all, but it is because fail to cover the experimental data by the band is highly penalizing. What we are interested in this comparison, especially to indicate whether the overfitting occurs severely is to look at the different prior and posterior calibration and compare with the results of Test 216. If the difference is larger than it would slightly overfit. There is no significant overfitting based on this difference.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36</a:t>
            </a:fld>
            <a:endParaRPr lang="de-DE" dirty="0"/>
          </a:p>
        </p:txBody>
      </p:sp>
    </p:spTree>
    <p:extLst>
      <p:ext uri="{BB962C8B-B14F-4D97-AF65-F5344CB8AC3E}">
        <p14:creationId xmlns:p14="http://schemas.microsoft.com/office/powerpoint/2010/main" val="3421964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there is</a:t>
            </a:r>
            <a:r>
              <a:rPr lang="en-US" baseline="0" dirty="0"/>
              <a:t> reason to be prudent when it comes to correlation. (univariate marginal) Parameter uncertainty can be wide (indicating no overfitting) but the correlation can cause such overfitting nevertheless.</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37</a:t>
            </a:fld>
            <a:endParaRPr lang="de-DE" dirty="0"/>
          </a:p>
        </p:txBody>
      </p:sp>
    </p:spTree>
    <p:extLst>
      <p:ext uri="{BB962C8B-B14F-4D97-AF65-F5344CB8AC3E}">
        <p14:creationId xmlns:p14="http://schemas.microsoft.com/office/powerpoint/2010/main" val="2564471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38</a:t>
            </a:fld>
            <a:endParaRPr lang="de-DE" dirty="0"/>
          </a:p>
        </p:txBody>
      </p:sp>
    </p:spTree>
    <p:extLst>
      <p:ext uri="{BB962C8B-B14F-4D97-AF65-F5344CB8AC3E}">
        <p14:creationId xmlns:p14="http://schemas.microsoft.com/office/powerpoint/2010/main" val="3536969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39</a:t>
            </a:fld>
            <a:endParaRPr lang="de-DE" dirty="0"/>
          </a:p>
        </p:txBody>
      </p:sp>
    </p:spTree>
    <p:extLst>
      <p:ext uri="{BB962C8B-B14F-4D97-AF65-F5344CB8AC3E}">
        <p14:creationId xmlns:p14="http://schemas.microsoft.com/office/powerpoint/2010/main" val="31426539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FEBA</a:t>
            </a:r>
            <a:r>
              <a:rPr lang="en-US" baseline="0" dirty="0"/>
              <a:t> TRACE model is a relatively small and simple model, but it is by no means a toy model. It illustrates a typical analysis of calibrating TRACE model parameters based on SETF</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40</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As for GP metamodeling,</a:t>
            </a:r>
            <a:r>
              <a:rPr lang="en-US" baseline="0" dirty="0"/>
              <a:t> we are lucky because the error incurred by such imperfection is smaller than the overall initial variation induced by the prior uncertainty. But if the uncertainty becomes more precise, we need more accurate metamodeling approach, at least in dealing with output containing discontinuity. Basically the difference between 9 and 0.9% previously explained.</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41</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We calibrate only with one (and we</a:t>
            </a:r>
            <a:r>
              <a:rPr lang="en-US" baseline="0" dirty="0"/>
              <a:t> did verify against different test data), but its performance depends on the assume error structure that derived only with the aforementioned calibration data. We need to simultaneously consider</a:t>
            </a:r>
          </a:p>
          <a:p>
            <a:pPr marL="90488" indent="-90488"/>
            <a:r>
              <a:rPr lang="en-US" baseline="0" dirty="0"/>
              <a:t>We don’t often consider correlation among model parameters, but calibration will result in a correlated posterior. Consistent propagation requires this information to be carried.</a:t>
            </a:r>
          </a:p>
          <a:p>
            <a:pPr marL="90488" indent="-90488"/>
            <a:r>
              <a:rPr lang="en-US" baseline="0" dirty="0"/>
              <a:t>What is the repercussion in practice when we have to consider such correlation in the model parameters.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42</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43</a:t>
            </a:fld>
            <a:endParaRPr lang="de-DE" dirty="0"/>
          </a:p>
        </p:txBody>
      </p:sp>
    </p:spTree>
    <p:extLst>
      <p:ext uri="{BB962C8B-B14F-4D97-AF65-F5344CB8AC3E}">
        <p14:creationId xmlns:p14="http://schemas.microsoft.com/office/powerpoint/2010/main" val="504984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uncertainty</a:t>
            </a:r>
            <a:r>
              <a:rPr lang="en-US" baseline="0" dirty="0"/>
              <a:t> coming from</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5</a:t>
            </a:fld>
            <a:endParaRPr lang="de-DE" dirty="0"/>
          </a:p>
        </p:txBody>
      </p:sp>
    </p:spTree>
    <p:extLst>
      <p:ext uri="{BB962C8B-B14F-4D97-AF65-F5344CB8AC3E}">
        <p14:creationId xmlns:p14="http://schemas.microsoft.com/office/powerpoint/2010/main" val="461911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those</a:t>
            </a:r>
            <a:r>
              <a:rPr lang="en-US" baseline="0" dirty="0"/>
              <a:t> questions, we adapt and implement statistical methodologies derived from applied statistics especially related to the design and analysis of computer experiments.</a:t>
            </a:r>
          </a:p>
          <a:p>
            <a:r>
              <a:rPr lang="en-US" baseline="0" dirty="0"/>
              <a:t>This will also serve as the outline for the rest of the presentation we will start answering these questions one by one using a running example of TRACE model.</a:t>
            </a:r>
          </a:p>
          <a:p>
            <a:r>
              <a:rPr lang="en-US" baseline="0" dirty="0"/>
              <a:t>And we don’t develop codes, it is worthwhile to develop methods that is applied outside the code implementation.</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7</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is adapted and demonstrated directly to solve this</a:t>
            </a:r>
            <a:r>
              <a:rPr lang="en-US" baseline="0" dirty="0"/>
              <a:t> problem.</a:t>
            </a:r>
          </a:p>
          <a:p>
            <a:r>
              <a:rPr lang="en-US" baseline="0" dirty="0"/>
              <a:t>The problem is used in the OECD/NEA PREMIUM Benchmark</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8</a:t>
            </a:fld>
            <a:endParaRPr lang="de-DE" dirty="0"/>
          </a:p>
        </p:txBody>
      </p:sp>
    </p:spTree>
    <p:extLst>
      <p:ext uri="{BB962C8B-B14F-4D97-AF65-F5344CB8AC3E}">
        <p14:creationId xmlns:p14="http://schemas.microsoft.com/office/powerpoint/2010/main" val="2146203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is adapted and demonstrated directly to solve this</a:t>
            </a:r>
            <a:r>
              <a:rPr lang="en-US" baseline="0" dirty="0"/>
              <a:t> problem.</a:t>
            </a:r>
          </a:p>
          <a:p>
            <a:r>
              <a:rPr lang="en-US" baseline="0" dirty="0"/>
              <a:t>The problem is used in the OECD/NEA PREMIUM Benchmark</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9</a:t>
            </a:fld>
            <a:endParaRPr lang="de-DE" dirty="0"/>
          </a:p>
        </p:txBody>
      </p:sp>
    </p:spTree>
    <p:extLst>
      <p:ext uri="{BB962C8B-B14F-4D97-AF65-F5344CB8AC3E}">
        <p14:creationId xmlns:p14="http://schemas.microsoft.com/office/powerpoint/2010/main" val="2146203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Uncertainty propagation using prior pdfs</a:t>
            </a:r>
            <a:r>
              <a:rPr lang="en-US" baseline="0" dirty="0"/>
              <a:t> and 1’000 samples. Bands are constructed based on the 95% probability (2.5</a:t>
            </a:r>
            <a:r>
              <a:rPr lang="en-US" baseline="30000" dirty="0"/>
              <a:t>th</a:t>
            </a:r>
            <a:r>
              <a:rPr lang="en-US" baseline="0" dirty="0"/>
              <a:t> – 97.5</a:t>
            </a:r>
            <a:r>
              <a:rPr lang="en-US" baseline="30000" dirty="0"/>
              <a:t>th</a:t>
            </a:r>
            <a:r>
              <a:rPr lang="en-US" baseline="0" dirty="0"/>
              <a:t> percentile).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10</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11</a:t>
            </a:fld>
            <a:endParaRPr lang="de-DE" dirty="0"/>
          </a:p>
        </p:txBody>
      </p:sp>
    </p:spTree>
    <p:extLst>
      <p:ext uri="{BB962C8B-B14F-4D97-AF65-F5344CB8AC3E}">
        <p14:creationId xmlns:p14="http://schemas.microsoft.com/office/powerpoint/2010/main" val="12303883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10" name="Picture 2" descr="U:\20160506_PSI_Luftbild_029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436" b="7666"/>
          <a:stretch/>
        </p:blipFill>
        <p:spPr bwMode="auto">
          <a:xfrm>
            <a:off x="2642403" y="282698"/>
            <a:ext cx="5674015" cy="3361903"/>
          </a:xfrm>
          <a:prstGeom prst="rect">
            <a:avLst/>
          </a:prstGeom>
          <a:noFill/>
          <a:extLst>
            <a:ext uri="{909E8E84-426E-40DD-AFC4-6F175D3DCCD1}">
              <a14:hiddenFill xmlns:a14="http://schemas.microsoft.com/office/drawing/2010/main">
                <a:solidFill>
                  <a:srgbClr val="FFFFFF"/>
                </a:solidFill>
              </a14:hiddenFill>
            </a:ext>
          </a:extLst>
        </p:spPr>
      </p:pic>
      <p:sp>
        <p:nvSpPr>
          <p:cNvPr id="1027" name="Rectangle 8"/>
          <p:cNvSpPr>
            <a:spLocks noGrp="1" noChangeArrowheads="1"/>
          </p:cNvSpPr>
          <p:nvPr>
            <p:ph type="title"/>
          </p:nvPr>
        </p:nvSpPr>
        <p:spPr>
          <a:xfrm>
            <a:off x="814389" y="4572001"/>
            <a:ext cx="7969249" cy="1388939"/>
          </a:xfrm>
        </p:spPr>
        <p:txBody>
          <a:bodyPr/>
          <a:lstStyle>
            <a:lvl1pPr>
              <a:defRPr sz="3000">
                <a:solidFill>
                  <a:srgbClr val="686868"/>
                </a:solidFill>
                <a:latin typeface="Georgia" charset="0"/>
                <a:ea typeface="ヒラギノ角ゴ Pro W3" charset="0"/>
              </a:defRPr>
            </a:lvl1pPr>
          </a:lstStyle>
          <a:p>
            <a:pPr lvl="0"/>
            <a:r>
              <a:rPr lang="en-US" noProof="0"/>
              <a:t>Click to edit Master title style</a:t>
            </a:r>
            <a:endParaRPr lang="en-GB" noProof="0" dirty="0"/>
          </a:p>
        </p:txBody>
      </p:sp>
      <p:sp>
        <p:nvSpPr>
          <p:cNvPr id="69649" name="Rectangle 17"/>
          <p:cNvSpPr>
            <a:spLocks noGrp="1" noChangeArrowheads="1"/>
          </p:cNvSpPr>
          <p:nvPr>
            <p:ph type="subTitle" sz="quarter" idx="1"/>
          </p:nvPr>
        </p:nvSpPr>
        <p:spPr bwMode="auto">
          <a:xfrm>
            <a:off x="814390" y="4140000"/>
            <a:ext cx="7969249" cy="3645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None/>
              <a:defRPr sz="1800" b="1">
                <a:solidFill>
                  <a:srgbClr val="969696"/>
                </a:solidFill>
                <a:ea typeface="ヒラギノ角ゴ Pro W3" charset="0"/>
              </a:defRPr>
            </a:lvl1pPr>
          </a:lstStyle>
          <a:p>
            <a:pPr lvl="0"/>
            <a:r>
              <a:rPr lang="en-US" noProof="0"/>
              <a:t>Click to edit Master subtitle style</a:t>
            </a:r>
            <a:endParaRPr lang="en-GB" noProof="0" dirty="0"/>
          </a:p>
        </p:txBody>
      </p:sp>
      <p:sp>
        <p:nvSpPr>
          <p:cNvPr id="9" name="Rechteck 8"/>
          <p:cNvSpPr/>
          <p:nvPr userDrawn="1"/>
        </p:nvSpPr>
        <p:spPr bwMode="auto">
          <a:xfrm>
            <a:off x="-2" y="282698"/>
            <a:ext cx="25344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pic>
        <p:nvPicPr>
          <p:cNvPr id="12" name="Bild 2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30263" y="548682"/>
            <a:ext cx="12192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hteck 1"/>
          <p:cNvSpPr>
            <a:spLocks noChangeArrowheads="1"/>
          </p:cNvSpPr>
          <p:nvPr userDrawn="1"/>
        </p:nvSpPr>
        <p:spPr bwMode="auto">
          <a:xfrm>
            <a:off x="5292080" y="3412621"/>
            <a:ext cx="3024336" cy="232404"/>
          </a:xfrm>
          <a:prstGeom prst="rect">
            <a:avLst/>
          </a:prstGeom>
          <a:solidFill>
            <a:schemeClr val="bg1">
              <a:alpha val="7411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p>
            <a:pPr algn="ctr">
              <a:spcBef>
                <a:spcPct val="0"/>
              </a:spcBef>
            </a:pPr>
            <a:r>
              <a:rPr lang="de-CH" sz="1100" b="1" i="0" kern="0" spc="30" dirty="0">
                <a:solidFill>
                  <a:srgbClr val="505150"/>
                </a:solidFill>
                <a:latin typeface="+mn-lt"/>
                <a:cs typeface="Arial" charset="0"/>
              </a:rPr>
              <a:t>WIR SCHAFFEN WISSEN – HEUTE FÜR MORGEN</a:t>
            </a:r>
          </a:p>
        </p:txBody>
      </p:sp>
      <p:sp>
        <p:nvSpPr>
          <p:cNvPr id="14" name="Rechteck 13"/>
          <p:cNvSpPr/>
          <p:nvPr userDrawn="1"/>
        </p:nvSpPr>
        <p:spPr bwMode="auto">
          <a:xfrm>
            <a:off x="8424000" y="282698"/>
            <a:ext cx="7200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sp>
        <p:nvSpPr>
          <p:cNvPr id="15" name="Rechteck 15"/>
          <p:cNvSpPr>
            <a:spLocks noChangeArrowheads="1"/>
          </p:cNvSpPr>
          <p:nvPr userDrawn="1"/>
        </p:nvSpPr>
        <p:spPr bwMode="auto">
          <a:xfrm>
            <a:off x="828002" y="6138865"/>
            <a:ext cx="720725" cy="719137"/>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3336680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8" name="Inhaltsplatzhalter 7"/>
          <p:cNvSpPr>
            <a:spLocks noGrp="1"/>
          </p:cNvSpPr>
          <p:nvPr>
            <p:ph sz="quarter" idx="13" hasCustomPrompt="1"/>
          </p:nvPr>
        </p:nvSpPr>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kumimoji="0" lang="en-GB"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
        <p:nvSpPr>
          <p:cNvPr id="10" name="Titel 9"/>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13168188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grau)">
    <p:spTree>
      <p:nvGrpSpPr>
        <p:cNvPr id="1" name=""/>
        <p:cNvGrpSpPr/>
        <p:nvPr/>
      </p:nvGrpSpPr>
      <p:grpSpPr>
        <a:xfrm>
          <a:off x="0" y="0"/>
          <a:ext cx="0" cy="0"/>
          <a:chOff x="0" y="0"/>
          <a:chExt cx="0" cy="0"/>
        </a:xfrm>
      </p:grpSpPr>
      <p:sp>
        <p:nvSpPr>
          <p:cNvPr id="2" name="Rechteck 1"/>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0" name="Titel 9"/>
          <p:cNvSpPr>
            <a:spLocks noGrp="1"/>
          </p:cNvSpPr>
          <p:nvPr>
            <p:ph type="title"/>
          </p:nvPr>
        </p:nvSpPr>
        <p:spPr/>
        <p:txBody>
          <a:bodyPr/>
          <a:lstStyle>
            <a:lvl1pPr>
              <a:defRPr spc="0" baseline="0"/>
            </a:lvl1pPr>
          </a:lstStyle>
          <a:p>
            <a:r>
              <a:rPr lang="en-US" noProof="0"/>
              <a:t>Click to edit Master title style</a:t>
            </a:r>
            <a:endParaRPr lang="en-GB" noProof="0" dirty="0"/>
          </a:p>
        </p:txBody>
      </p:sp>
      <p:sp>
        <p:nvSpPr>
          <p:cNvPr id="9" name="Inhaltsplatzhalter 7"/>
          <p:cNvSpPr>
            <a:spLocks noGrp="1"/>
          </p:cNvSpPr>
          <p:nvPr>
            <p:ph sz="quarter" idx="13" hasCustomPrompt="1"/>
          </p:nvPr>
        </p:nvSpPr>
        <p:spPr>
          <a:xfrm>
            <a:off x="934841" y="1484781"/>
            <a:ext cx="7885633" cy="4608515"/>
          </a:xfrm>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de-CH" dirty="0"/>
              <a:t>Mastertextformat bearbeiten</a:t>
            </a:r>
          </a:p>
          <a:p>
            <a:pPr lvl="1"/>
            <a:r>
              <a:rPr lang="de-CH" dirty="0"/>
              <a:t>Zweite Ebene</a:t>
            </a:r>
          </a:p>
          <a:p>
            <a:pPr lvl="2"/>
            <a:r>
              <a:rPr lang="de-CH" dirty="0"/>
              <a:t>Dritte Ebene</a:t>
            </a:r>
          </a:p>
          <a:p>
            <a:pPr lvl="3"/>
            <a:r>
              <a:rPr lang="de-CH" dirty="0"/>
              <a:t>Vierte Ebene</a:t>
            </a:r>
          </a:p>
          <a:p>
            <a:pPr lvl="4"/>
            <a:r>
              <a:rPr lang="de-CH" dirty="0"/>
              <a:t>Fünfte Ebene</a:t>
            </a:r>
          </a:p>
          <a:p>
            <a:pPr lvl="5"/>
            <a:r>
              <a:rPr lang="de-CH" dirty="0"/>
              <a:t>Sechste Ebene</a:t>
            </a:r>
          </a:p>
          <a:p>
            <a:pPr lvl="6"/>
            <a:r>
              <a:rPr lang="de-CH" dirty="0"/>
              <a:t>Siebte Ebene</a:t>
            </a:r>
          </a:p>
          <a:p>
            <a:pPr lvl="7"/>
            <a:r>
              <a:rPr lang="de-CH" dirty="0"/>
              <a:t>Achte Ebene</a:t>
            </a:r>
          </a:p>
          <a:p>
            <a:pPr lvl="8"/>
            <a:r>
              <a:rPr lang="de-CH" dirty="0"/>
              <a:t>Neunte Ebene</a:t>
            </a:r>
            <a:endParaRPr kumimoji="0" lang="de-CH"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Tree>
    <p:extLst>
      <p:ext uri="{BB962C8B-B14F-4D97-AF65-F5344CB8AC3E}">
        <p14:creationId xmlns:p14="http://schemas.microsoft.com/office/powerpoint/2010/main" val="287839105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zwei Inhalte">
    <p:spTree>
      <p:nvGrpSpPr>
        <p:cNvPr id="1" name=""/>
        <p:cNvGrpSpPr/>
        <p:nvPr/>
      </p:nvGrpSpPr>
      <p:grpSpPr>
        <a:xfrm>
          <a:off x="0" y="0"/>
          <a:ext cx="0" cy="0"/>
          <a:chOff x="0" y="0"/>
          <a:chExt cx="0" cy="0"/>
        </a:xfrm>
      </p:grpSpPr>
      <p:sp>
        <p:nvSpPr>
          <p:cNvPr id="11" name="Inhaltsplatzhalter 10"/>
          <p:cNvSpPr>
            <a:spLocks noGrp="1"/>
          </p:cNvSpPr>
          <p:nvPr>
            <p:ph sz="quarter" idx="13" hasCustomPrompt="1"/>
          </p:nvPr>
        </p:nvSpPr>
        <p:spPr>
          <a:xfrm>
            <a:off x="1042990" y="1341438"/>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
        <p:nvSpPr>
          <p:cNvPr id="16" name="Titel 15"/>
          <p:cNvSpPr>
            <a:spLocks noGrp="1"/>
          </p:cNvSpPr>
          <p:nvPr>
            <p:ph type="title"/>
          </p:nvPr>
        </p:nvSpPr>
        <p:spPr/>
        <p:txBody>
          <a:bodyPr/>
          <a:lstStyle/>
          <a:p>
            <a:r>
              <a:rPr lang="en-US" noProof="0"/>
              <a:t>Click to edit Master title style</a:t>
            </a:r>
            <a:endParaRPr lang="en-GB" noProof="0" dirty="0"/>
          </a:p>
        </p:txBody>
      </p:sp>
      <p:sp>
        <p:nvSpPr>
          <p:cNvPr id="8" name="Inhaltsplatzhalter 10"/>
          <p:cNvSpPr>
            <a:spLocks noGrp="1"/>
          </p:cNvSpPr>
          <p:nvPr>
            <p:ph sz="quarter" idx="18" hasCustomPrompt="1"/>
          </p:nvPr>
        </p:nvSpPr>
        <p:spPr>
          <a:xfrm>
            <a:off x="5003802" y="1337870"/>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Tree>
    <p:extLst>
      <p:ext uri="{BB962C8B-B14F-4D97-AF65-F5344CB8AC3E}">
        <p14:creationId xmlns:p14="http://schemas.microsoft.com/office/powerpoint/2010/main" val="65310303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zwei Inhalte (grau)">
    <p:spTree>
      <p:nvGrpSpPr>
        <p:cNvPr id="1" name=""/>
        <p:cNvGrpSpPr/>
        <p:nvPr/>
      </p:nvGrpSpPr>
      <p:grpSpPr>
        <a:xfrm>
          <a:off x="0" y="0"/>
          <a:ext cx="0" cy="0"/>
          <a:chOff x="0" y="0"/>
          <a:chExt cx="0" cy="0"/>
        </a:xfrm>
      </p:grpSpPr>
      <p:sp>
        <p:nvSpPr>
          <p:cNvPr id="10" name="Rechteck 9"/>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6" name="Titel 15"/>
          <p:cNvSpPr>
            <a:spLocks noGrp="1"/>
          </p:cNvSpPr>
          <p:nvPr>
            <p:ph type="title"/>
          </p:nvPr>
        </p:nvSpPr>
        <p:spPr/>
        <p:txBody>
          <a:bodyPr/>
          <a:lstStyle/>
          <a:p>
            <a:r>
              <a:rPr lang="en-US" noProof="0"/>
              <a:t>Click to edit Master title style</a:t>
            </a:r>
            <a:endParaRPr lang="en-GB" noProof="0" dirty="0"/>
          </a:p>
        </p:txBody>
      </p:sp>
      <p:sp>
        <p:nvSpPr>
          <p:cNvPr id="17" name="Inhaltsplatzhalter 10"/>
          <p:cNvSpPr>
            <a:spLocks noGrp="1"/>
          </p:cNvSpPr>
          <p:nvPr>
            <p:ph sz="quarter" idx="18" hasCustomPrompt="1"/>
          </p:nvPr>
        </p:nvSpPr>
        <p:spPr>
          <a:xfrm>
            <a:off x="938418" y="1449805"/>
            <a:ext cx="3781425" cy="457158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
        <p:nvSpPr>
          <p:cNvPr id="18" name="Inhaltsplatzhalter 10"/>
          <p:cNvSpPr>
            <a:spLocks noGrp="1"/>
          </p:cNvSpPr>
          <p:nvPr>
            <p:ph sz="quarter" idx="19" hasCustomPrompt="1"/>
          </p:nvPr>
        </p:nvSpPr>
        <p:spPr>
          <a:xfrm>
            <a:off x="4899230" y="1446233"/>
            <a:ext cx="3781425" cy="457515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Tree>
    <p:extLst>
      <p:ext uri="{BB962C8B-B14F-4D97-AF65-F5344CB8AC3E}">
        <p14:creationId xmlns:p14="http://schemas.microsoft.com/office/powerpoint/2010/main" val="96353116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68152505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r Titel (grau)">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
        <p:nvSpPr>
          <p:cNvPr id="7" name="Rechteck 6"/>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6743878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Inhalt auf Bild (hoch)">
    <p:spTree>
      <p:nvGrpSpPr>
        <p:cNvPr id="1" name=""/>
        <p:cNvGrpSpPr/>
        <p:nvPr/>
      </p:nvGrpSpPr>
      <p:grpSpPr>
        <a:xfrm>
          <a:off x="0" y="0"/>
          <a:ext cx="0" cy="0"/>
          <a:chOff x="0" y="0"/>
          <a:chExt cx="0" cy="0"/>
        </a:xfrm>
      </p:grpSpPr>
      <p:pic>
        <p:nvPicPr>
          <p:cNvPr id="9" name="Picture 2" descr="U:\20160506_PSI_Luftbild_029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7088" y="1019812"/>
            <a:ext cx="8370753" cy="5579107"/>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1"/>
          <p:cNvSpPr>
            <a:spLocks noGrp="1"/>
          </p:cNvSpPr>
          <p:nvPr>
            <p:ph type="title"/>
          </p:nvPr>
        </p:nvSpPr>
        <p:spPr/>
        <p:txBody>
          <a:bodyPr/>
          <a:lstStyle/>
          <a:p>
            <a:r>
              <a:rPr lang="en-US" noProof="0"/>
              <a:t>Click to edit Master title style</a:t>
            </a:r>
            <a:endParaRPr lang="en-GB" noProof="0" dirty="0"/>
          </a:p>
        </p:txBody>
      </p:sp>
      <p:sp>
        <p:nvSpPr>
          <p:cNvPr id="14" name="Textplatzhalter 13"/>
          <p:cNvSpPr>
            <a:spLocks noGrp="1"/>
          </p:cNvSpPr>
          <p:nvPr>
            <p:ph type="body" sz="quarter" idx="13"/>
          </p:nvPr>
        </p:nvSpPr>
        <p:spPr>
          <a:xfrm>
            <a:off x="827088" y="1019811"/>
            <a:ext cx="2289712" cy="5577839"/>
          </a:xfrm>
          <a:solidFill>
            <a:schemeClr val="bg1">
              <a:alpha val="75000"/>
            </a:schemeClr>
          </a:solidFill>
        </p:spPr>
        <p:txBody>
          <a:bodyPr lIns="72000" tIns="360000" rIns="36000" bIns="36000" anchor="t" anchorCtr="0"/>
          <a:lstStyle>
            <a:lvl1pPr marL="177800" indent="-177800">
              <a:lnSpc>
                <a:spcPct val="110000"/>
              </a:lnSpc>
              <a:spcAft>
                <a:spcPts val="0"/>
              </a:spcAft>
              <a:buFont typeface="Arial" panose="020B0604020202020204" pitchFamily="34" charset="0"/>
              <a:buChar char="•"/>
              <a:defRPr sz="1800"/>
            </a:lvl1pPr>
            <a:lvl2pPr>
              <a:lnSpc>
                <a:spcPct val="110000"/>
              </a:lnSpc>
              <a:spcBef>
                <a:spcPts val="0"/>
              </a:spcBef>
              <a:spcAft>
                <a:spcPts val="0"/>
              </a:spcAft>
              <a:defRPr sz="1800"/>
            </a:lvl2pPr>
            <a:lvl3pPr>
              <a:lnSpc>
                <a:spcPct val="110000"/>
              </a:lnSpc>
              <a:spcBef>
                <a:spcPts val="0"/>
              </a:spcBef>
              <a:spcAft>
                <a:spcPts val="0"/>
              </a:spcAft>
              <a:defRPr sz="1800"/>
            </a:lvl3pPr>
            <a:lvl4pPr>
              <a:lnSpc>
                <a:spcPct val="110000"/>
              </a:lnSpc>
              <a:spcBef>
                <a:spcPts val="0"/>
              </a:spcBef>
              <a:spcAft>
                <a:spcPts val="0"/>
              </a:spcAft>
              <a:defRPr sz="1800"/>
            </a:lvl4pPr>
            <a:lvl5pPr>
              <a:lnSpc>
                <a:spcPct val="110000"/>
              </a:lnSpc>
              <a:spcBef>
                <a:spcPts val="0"/>
              </a:spcBef>
              <a:spcAft>
                <a:spcPts val="0"/>
              </a:spcAft>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13" name="Bild 1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hteck 14"/>
          <p:cNvSpPr>
            <a:spLocks noChangeArrowheads="1"/>
          </p:cNvSpPr>
          <p:nvPr userDrawn="1"/>
        </p:nvSpPr>
        <p:spPr bwMode="auto">
          <a:xfrm>
            <a:off x="2" y="1019812"/>
            <a:ext cx="720725" cy="727901"/>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66846880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8"/>
          <p:cNvSpPr>
            <a:spLocks noGrp="1" noChangeArrowheads="1"/>
          </p:cNvSpPr>
          <p:nvPr>
            <p:ph type="title"/>
          </p:nvPr>
        </p:nvSpPr>
        <p:spPr bwMode="auto">
          <a:xfrm>
            <a:off x="2077202" y="291600"/>
            <a:ext cx="6815277" cy="97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p>
            <a:pPr lvl="0"/>
            <a:r>
              <a:rPr lang="en-GB" noProof="0" dirty="0" err="1"/>
              <a:t>Folientitel</a:t>
            </a:r>
            <a:r>
              <a:rPr lang="en-GB" noProof="0" dirty="0"/>
              <a:t> </a:t>
            </a:r>
            <a:r>
              <a:rPr lang="en-GB" noProof="0" dirty="0" err="1"/>
              <a:t>eingeben</a:t>
            </a:r>
            <a:endParaRPr lang="en-GB" noProof="0" dirty="0"/>
          </a:p>
        </p:txBody>
      </p:sp>
      <p:sp>
        <p:nvSpPr>
          <p:cNvPr id="6" name="Rechteck 12"/>
          <p:cNvSpPr>
            <a:spLocks noChangeArrowheads="1"/>
          </p:cNvSpPr>
          <p:nvPr/>
        </p:nvSpPr>
        <p:spPr bwMode="auto">
          <a:xfrm>
            <a:off x="2" y="1548971"/>
            <a:ext cx="684211" cy="727901"/>
          </a:xfrm>
          <a:prstGeom prst="rect">
            <a:avLst/>
          </a:prstGeom>
          <a:solidFill>
            <a:srgbClr val="B9B9B9"/>
          </a:solidFill>
          <a:ln>
            <a:noFill/>
          </a:ln>
          <a:extLst/>
        </p:spPr>
        <p:txBody>
          <a:bodyPr/>
          <a:lstStyle/>
          <a:p>
            <a:pPr>
              <a:spcBef>
                <a:spcPct val="0"/>
              </a:spcBef>
            </a:pPr>
            <a:endParaRPr lang="de-DE" sz="2400">
              <a:latin typeface="Times" charset="0"/>
            </a:endParaRPr>
          </a:p>
        </p:txBody>
      </p:sp>
      <p:sp>
        <p:nvSpPr>
          <p:cNvPr id="2" name="Textplatzhalter 1"/>
          <p:cNvSpPr>
            <a:spLocks noGrp="1"/>
          </p:cNvSpPr>
          <p:nvPr>
            <p:ph type="body" idx="1"/>
          </p:nvPr>
        </p:nvSpPr>
        <p:spPr>
          <a:xfrm>
            <a:off x="1042990" y="1773238"/>
            <a:ext cx="7742237" cy="4248152"/>
          </a:xfrm>
          <a:prstGeom prst="rect">
            <a:avLst/>
          </a:prstGeom>
        </p:spPr>
        <p:txBody>
          <a:bodyPr vert="horz" lIns="0" tIns="0" rIns="0" bIns="0" rtlCol="0">
            <a:noAutofit/>
          </a:body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pic>
        <p:nvPicPr>
          <p:cNvPr id="8" name="Bild 14" descr="PSI-Logo_narrow_30k.eps"/>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userDrawn="1"/>
        </p:nvCxnSpPr>
        <p:spPr bwMode="auto">
          <a:xfrm>
            <a:off x="0" y="6722392"/>
            <a:ext cx="9144000" cy="0"/>
          </a:xfrm>
          <a:prstGeom prst="line">
            <a:avLst/>
          </a:prstGeom>
          <a:solidFill>
            <a:schemeClr val="accent1"/>
          </a:solidFill>
          <a:ln w="9525" cap="flat" cmpd="sng" algn="ctr">
            <a:solidFill>
              <a:srgbClr val="969696"/>
            </a:solidFill>
            <a:prstDash val="solid"/>
            <a:round/>
            <a:headEnd type="none" w="med" len="med"/>
            <a:tailEnd type="none" w="med" len="med"/>
          </a:ln>
          <a:effectLst/>
        </p:spPr>
      </p:cxnSp>
      <p:pic>
        <p:nvPicPr>
          <p:cNvPr id="9" name="Picture 8" descr="iQNet-SQS-Marke"/>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0" y="6586784"/>
            <a:ext cx="548666" cy="27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8"/>
          <p:cNvSpPr txBox="1">
            <a:spLocks noChangeArrowheads="1"/>
          </p:cNvSpPr>
          <p:nvPr userDrawn="1"/>
        </p:nvSpPr>
        <p:spPr bwMode="auto">
          <a:xfrm>
            <a:off x="590917" y="6614671"/>
            <a:ext cx="1239442" cy="215444"/>
          </a:xfrm>
          <a:prstGeom prst="rect">
            <a:avLst/>
          </a:prstGeom>
          <a:solidFill>
            <a:schemeClr val="bg1"/>
          </a:solidFill>
          <a:ln>
            <a:noFill/>
          </a:ln>
          <a:effectLst/>
          <a:extLst/>
        </p:spPr>
        <p:txBody>
          <a:bodyPr wrap="none">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r>
              <a:rPr lang="en-US" altLang="de-DE" sz="800" b="1" dirty="0">
                <a:solidFill>
                  <a:schemeClr val="bg1">
                    <a:lumMod val="50000"/>
                  </a:schemeClr>
                </a:solidFill>
                <a:effectLst/>
                <a:latin typeface="+mn-lt"/>
              </a:rPr>
              <a:t>http://www.psi.ch/stars</a:t>
            </a:r>
            <a:endParaRPr lang="en-US" altLang="de-DE" sz="800" dirty="0">
              <a:solidFill>
                <a:schemeClr val="bg1">
                  <a:lumMod val="50000"/>
                </a:schemeClr>
              </a:solidFill>
              <a:effectLst/>
              <a:latin typeface="+mn-lt"/>
            </a:endParaRPr>
          </a:p>
        </p:txBody>
      </p:sp>
      <p:sp>
        <p:nvSpPr>
          <p:cNvPr id="11" name="Footer"/>
          <p:cNvSpPr/>
          <p:nvPr userDrawn="1"/>
        </p:nvSpPr>
        <p:spPr>
          <a:xfrm>
            <a:off x="7279417" y="6614671"/>
            <a:ext cx="1800200" cy="215444"/>
          </a:xfrm>
          <a:prstGeom prst="rect">
            <a:avLst/>
          </a:prstGeom>
          <a:solidFill>
            <a:schemeClr val="bg1"/>
          </a:solidFill>
        </p:spPr>
        <p:txBody>
          <a:bodyPr wrap="square" rIns="18000">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dirty="0">
                <a:solidFill>
                  <a:schemeClr val="bg1">
                    <a:lumMod val="50000"/>
                  </a:schemeClr>
                </a:solidFill>
                <a:latin typeface="+mn-lt"/>
              </a:rPr>
              <a:t>2018.01.19/STARS/WD41</a:t>
            </a:r>
            <a:r>
              <a:rPr lang="en-US" sz="800" baseline="0" dirty="0">
                <a:solidFill>
                  <a:schemeClr val="bg1">
                    <a:lumMod val="50000"/>
                  </a:schemeClr>
                </a:solidFill>
                <a:latin typeface="+mn-lt"/>
              </a:rPr>
              <a:t> - </a:t>
            </a:r>
            <a:r>
              <a:rPr lang="en-US" sz="800" kern="1200" baseline="0" dirty="0">
                <a:solidFill>
                  <a:schemeClr val="bg1">
                    <a:lumMod val="50000"/>
                  </a:schemeClr>
                </a:solidFill>
                <a:latin typeface="Arial" charset="0"/>
              </a:rPr>
              <a:t>( </a:t>
            </a:r>
            <a:fld id="{69C991CF-0ECA-475D-A18A-8D300EBE334C}" type="slidenum">
              <a:rPr lang="en-US" sz="800" kern="1200" smtClean="0">
                <a:solidFill>
                  <a:schemeClr val="bg1">
                    <a:lumMod val="50000"/>
                  </a:schemeClr>
                </a:solidFill>
                <a:latin typeface="Arial" charset="0"/>
                <a:ea typeface="ヒラギノ角ゴ Pro W3" charset="0"/>
                <a:cs typeface="ヒラギノ角ゴ Pro W3" charset="0"/>
              </a:rPr>
              <a:pPr marL="0" marR="0" indent="0" algn="l" defTabSz="914400" rtl="0" eaLnBrk="0" fontAlgn="base" latinLnBrk="0" hangingPunct="0">
                <a:lnSpc>
                  <a:spcPct val="100000"/>
                </a:lnSpc>
                <a:spcBef>
                  <a:spcPct val="50000"/>
                </a:spcBef>
                <a:spcAft>
                  <a:spcPct val="0"/>
                </a:spcAft>
                <a:buClrTx/>
                <a:buSzTx/>
                <a:buFontTx/>
                <a:buNone/>
                <a:tabLst/>
                <a:defRPr/>
              </a:pPr>
              <a:t>‹#›</a:t>
            </a:fld>
            <a:r>
              <a:rPr lang="en-US" sz="800" kern="1200" baseline="0" dirty="0">
                <a:solidFill>
                  <a:schemeClr val="bg1">
                    <a:lumMod val="50000"/>
                  </a:schemeClr>
                </a:solidFill>
                <a:latin typeface="Arial" charset="0"/>
                <a:ea typeface="ヒラギノ角ゴ Pro W3" charset="0"/>
                <a:cs typeface="ヒラギノ角ゴ Pro W3" charset="0"/>
              </a:rPr>
              <a:t> / 42 </a:t>
            </a:r>
            <a:r>
              <a:rPr lang="en-US" sz="800" kern="1200" dirty="0">
                <a:solidFill>
                  <a:schemeClr val="bg1">
                    <a:lumMod val="50000"/>
                  </a:schemeClr>
                </a:solidFill>
                <a:latin typeface="Arial" charset="0"/>
                <a:ea typeface="ヒラギノ角ゴ Pro W3" charset="0"/>
                <a:cs typeface="ヒラギノ角ゴ Pro W3" charset="0"/>
              </a:rPr>
              <a:t>) </a:t>
            </a:r>
            <a:endParaRPr lang="en-GB" sz="800" dirty="0">
              <a:solidFill>
                <a:schemeClr val="bg1">
                  <a:lumMod val="50000"/>
                </a:schemeClr>
              </a:solidFill>
              <a:latin typeface="+mn-lt"/>
            </a:endParaRPr>
          </a:p>
        </p:txBody>
      </p:sp>
      <p:pic>
        <p:nvPicPr>
          <p:cNvPr id="13" name="Picture 12" descr="epfl.pdf"/>
          <p:cNvPicPr>
            <a:picLocks noChangeAspect="1"/>
          </p:cNvPicPr>
          <p:nvPr userDrawn="1"/>
        </p:nvPicPr>
        <p:blipFill>
          <a:blip r:embed="rId12"/>
          <a:srcRect/>
          <a:stretch>
            <a:fillRect/>
          </a:stretch>
        </p:blipFill>
        <p:spPr bwMode="auto">
          <a:xfrm>
            <a:off x="750865" y="800099"/>
            <a:ext cx="1104897" cy="5032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72" r:id="rId1"/>
    <p:sldLayoutId id="2147483974" r:id="rId2"/>
    <p:sldLayoutId id="2147483976" r:id="rId3"/>
    <p:sldLayoutId id="2147483973" r:id="rId4"/>
    <p:sldLayoutId id="2147483977" r:id="rId5"/>
    <p:sldLayoutId id="2147483979" r:id="rId6"/>
    <p:sldLayoutId id="2147483978" r:id="rId7"/>
    <p:sldLayoutId id="2147483980" r:id="rId8"/>
  </p:sldLayoutIdLst>
  <p:transition spd="med"/>
  <p:hf hdr="0"/>
  <p:txStyles>
    <p:titleStyle>
      <a:lvl1pPr algn="l" rtl="0" eaLnBrk="1" fontAlgn="base" hangingPunct="1">
        <a:spcBef>
          <a:spcPct val="0"/>
        </a:spcBef>
        <a:spcAft>
          <a:spcPct val="0"/>
        </a:spcAft>
        <a:defRPr sz="25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200" algn="l" rtl="0" eaLnBrk="1" fontAlgn="base" hangingPunct="1">
        <a:spcBef>
          <a:spcPct val="0"/>
        </a:spcBef>
        <a:spcAft>
          <a:spcPct val="0"/>
        </a:spcAft>
        <a:defRPr sz="3200" b="1">
          <a:solidFill>
            <a:schemeClr val="tx2"/>
          </a:solidFill>
          <a:latin typeface="Arial Narrow" pitchFamily="34" charset="0"/>
        </a:defRPr>
      </a:lvl6pPr>
      <a:lvl7pPr marL="914400" algn="l" rtl="0" eaLnBrk="1" fontAlgn="base" hangingPunct="1">
        <a:spcBef>
          <a:spcPct val="0"/>
        </a:spcBef>
        <a:spcAft>
          <a:spcPct val="0"/>
        </a:spcAft>
        <a:defRPr sz="3200" b="1">
          <a:solidFill>
            <a:schemeClr val="tx2"/>
          </a:solidFill>
          <a:latin typeface="Arial Narrow" pitchFamily="34" charset="0"/>
        </a:defRPr>
      </a:lvl7pPr>
      <a:lvl8pPr marL="1371600" algn="l" rtl="0" eaLnBrk="1" fontAlgn="base" hangingPunct="1">
        <a:spcBef>
          <a:spcPct val="0"/>
        </a:spcBef>
        <a:spcAft>
          <a:spcPct val="0"/>
        </a:spcAft>
        <a:defRPr sz="3200" b="1">
          <a:solidFill>
            <a:schemeClr val="tx2"/>
          </a:solidFill>
          <a:latin typeface="Arial Narrow" pitchFamily="34" charset="0"/>
        </a:defRPr>
      </a:lvl8pPr>
      <a:lvl9pPr marL="1828800" algn="l" rtl="0" eaLnBrk="1" fontAlgn="base" hangingPunct="1">
        <a:spcBef>
          <a:spcPct val="0"/>
        </a:spcBef>
        <a:spcAft>
          <a:spcPct val="0"/>
        </a:spcAft>
        <a:defRPr sz="3200" b="1">
          <a:solidFill>
            <a:schemeClr val="tx2"/>
          </a:solidFill>
          <a:latin typeface="Arial Narrow" pitchFamily="34" charset="0"/>
        </a:defRPr>
      </a:lvl9pPr>
    </p:titleStyle>
    <p:body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3" Type="http://schemas.openxmlformats.org/officeDocument/2006/relationships/image" Target="../media/image35.png"/><Relationship Id="rId12"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10" Type="http://schemas.openxmlformats.org/officeDocument/2006/relationships/image" Target="../media/image53.png"/><Relationship Id="rId9" Type="http://schemas.openxmlformats.org/officeDocument/2006/relationships/image" Target="../media/image52.png"/><Relationship Id="rId1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0.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8.png"/><Relationship Id="rId10" Type="http://schemas.openxmlformats.org/officeDocument/2006/relationships/image" Target="../media/image44.png"/><Relationship Id="rId4" Type="http://schemas.openxmlformats.org/officeDocument/2006/relationships/image" Target="../media/image47.pn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image" Target="../media/image490.png"/><Relationship Id="rId4" Type="http://schemas.openxmlformats.org/officeDocument/2006/relationships/image" Target="../media/image61.png"/><Relationship Id="rId9" Type="http://schemas.openxmlformats.org/officeDocument/2006/relationships/image" Target="../media/image66.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54.png"/><Relationship Id="rId7" Type="http://schemas.openxmlformats.org/officeDocument/2006/relationships/image" Target="../media/image6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5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2.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8.png"/><Relationship Id="rId5" Type="http://schemas.openxmlformats.org/officeDocument/2006/relationships/image" Target="../media/image64.png"/><Relationship Id="rId10" Type="http://schemas.openxmlformats.org/officeDocument/2006/relationships/image" Target="../media/image77.png"/><Relationship Id="rId4" Type="http://schemas.openxmlformats.org/officeDocument/2006/relationships/image" Target="../media/image63.png"/><Relationship Id="rId9" Type="http://schemas.openxmlformats.org/officeDocument/2006/relationships/image" Target="../media/image76.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820.png"/><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1.png"/><Relationship Id="rId3" Type="http://schemas.openxmlformats.org/officeDocument/2006/relationships/image" Target="../media/image82.png"/><Relationship Id="rId7" Type="http://schemas.openxmlformats.org/officeDocument/2006/relationships/image" Target="../media/image88.png"/><Relationship Id="rId12" Type="http://schemas.openxmlformats.org/officeDocument/2006/relationships/image" Target="../media/image90.png"/><Relationship Id="rId2" Type="http://schemas.openxmlformats.org/officeDocument/2006/relationships/notesSlide" Target="../notesSlides/notesSlide17.xml"/><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89.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4.png"/><Relationship Id="rId4" Type="http://schemas.openxmlformats.org/officeDocument/2006/relationships/image" Target="../media/image881.png"/><Relationship Id="rId9" Type="http://schemas.openxmlformats.org/officeDocument/2006/relationships/image" Target="../media/image93.png"/><Relationship Id="rId14" Type="http://schemas.openxmlformats.org/officeDocument/2006/relationships/image" Target="../media/image95.pn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22.xml.rels><?xml version="1.0" encoding="UTF-8" standalone="yes"?>
<Relationships xmlns="http://schemas.openxmlformats.org/package/2006/relationships"><Relationship Id="rId8" Type="http://schemas.openxmlformats.org/officeDocument/2006/relationships/image" Target="../media/image900.png"/><Relationship Id="rId3" Type="http://schemas.openxmlformats.org/officeDocument/2006/relationships/image" Target="../media/image850.png"/><Relationship Id="rId7" Type="http://schemas.openxmlformats.org/officeDocument/2006/relationships/image" Target="../media/image890.png"/><Relationship Id="rId2" Type="http://schemas.openxmlformats.org/officeDocument/2006/relationships/image" Target="../media/image840.png"/><Relationship Id="rId1" Type="http://schemas.openxmlformats.org/officeDocument/2006/relationships/slideLayout" Target="../slideLayouts/slideLayout2.xml"/><Relationship Id="rId6" Type="http://schemas.openxmlformats.org/officeDocument/2006/relationships/image" Target="../media/image880.png"/><Relationship Id="rId5" Type="http://schemas.openxmlformats.org/officeDocument/2006/relationships/image" Target="../media/image870.png"/><Relationship Id="rId4" Type="http://schemas.openxmlformats.org/officeDocument/2006/relationships/image" Target="../media/image860.png"/><Relationship Id="rId9" Type="http://schemas.openxmlformats.org/officeDocument/2006/relationships/image" Target="../media/image910.png"/></Relationships>
</file>

<file path=ppt/slides/_rels/slide23.xml.rels><?xml version="1.0" encoding="UTF-8" standalone="yes"?>
<Relationships xmlns="http://schemas.openxmlformats.org/package/2006/relationships"><Relationship Id="rId3" Type="http://schemas.openxmlformats.org/officeDocument/2006/relationships/image" Target="../media/image860.png"/><Relationship Id="rId7" Type="http://schemas.openxmlformats.org/officeDocument/2006/relationships/image" Target="../media/image900.png"/><Relationship Id="rId2" Type="http://schemas.openxmlformats.org/officeDocument/2006/relationships/image" Target="../media/image850.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98.png"/><Relationship Id="rId4" Type="http://schemas.openxmlformats.org/officeDocument/2006/relationships/image" Target="../media/image103.png"/></Relationships>
</file>

<file path=ppt/slides/_rels/slide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0.png"/><Relationship Id="rId4" Type="http://schemas.openxmlformats.org/officeDocument/2006/relationships/image" Target="../media/image106.png"/></Relationships>
</file>

<file path=ppt/slides/_rels/slide2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9.png"/><Relationship Id="rId7" Type="http://schemas.openxmlformats.org/officeDocument/2006/relationships/image" Target="../media/image10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11.png"/><Relationship Id="rId10" Type="http://schemas.openxmlformats.org/officeDocument/2006/relationships/image" Target="../media/image114.png"/><Relationship Id="rId4" Type="http://schemas.openxmlformats.org/officeDocument/2006/relationships/image" Target="../media/image110.png"/><Relationship Id="rId9" Type="http://schemas.openxmlformats.org/officeDocument/2006/relationships/image" Target="../media/image113.png"/></Relationships>
</file>

<file path=ppt/slides/_rels/slide27.xml.rels><?xml version="1.0" encoding="UTF-8" standalone="yes"?>
<Relationships xmlns="http://schemas.openxmlformats.org/package/2006/relationships"><Relationship Id="rId8" Type="http://schemas.openxmlformats.org/officeDocument/2006/relationships/image" Target="../media/image1000.png"/><Relationship Id="rId13" Type="http://schemas.openxmlformats.org/officeDocument/2006/relationships/image" Target="../media/image1050.png"/><Relationship Id="rId18" Type="http://schemas.openxmlformats.org/officeDocument/2006/relationships/image" Target="../media/image1100.png"/><Relationship Id="rId3" Type="http://schemas.openxmlformats.org/officeDocument/2006/relationships/image" Target="../media/image115.png"/><Relationship Id="rId7" Type="http://schemas.openxmlformats.org/officeDocument/2006/relationships/image" Target="../media/image990.png"/><Relationship Id="rId12" Type="http://schemas.openxmlformats.org/officeDocument/2006/relationships/image" Target="../media/image1040.png"/><Relationship Id="rId17" Type="http://schemas.openxmlformats.org/officeDocument/2006/relationships/image" Target="../media/image1090.png"/><Relationship Id="rId2" Type="http://schemas.openxmlformats.org/officeDocument/2006/relationships/notesSlide" Target="../notesSlides/notesSlide21.xml"/><Relationship Id="rId16" Type="http://schemas.openxmlformats.org/officeDocument/2006/relationships/image" Target="../media/image1080.png"/><Relationship Id="rId1" Type="http://schemas.openxmlformats.org/officeDocument/2006/relationships/slideLayout" Target="../slideLayouts/slideLayout2.xml"/><Relationship Id="rId6" Type="http://schemas.openxmlformats.org/officeDocument/2006/relationships/image" Target="../media/image980.png"/><Relationship Id="rId11" Type="http://schemas.openxmlformats.org/officeDocument/2006/relationships/image" Target="../media/image1030.png"/><Relationship Id="rId5" Type="http://schemas.openxmlformats.org/officeDocument/2006/relationships/image" Target="../media/image970.png"/><Relationship Id="rId15" Type="http://schemas.openxmlformats.org/officeDocument/2006/relationships/image" Target="../media/image1070.png"/><Relationship Id="rId10" Type="http://schemas.openxmlformats.org/officeDocument/2006/relationships/image" Target="../media/image1020.png"/><Relationship Id="rId19" Type="http://schemas.openxmlformats.org/officeDocument/2006/relationships/image" Target="../media/image1110.png"/><Relationship Id="rId4" Type="http://schemas.openxmlformats.org/officeDocument/2006/relationships/image" Target="../media/image960.png"/><Relationship Id="rId9" Type="http://schemas.openxmlformats.org/officeDocument/2006/relationships/image" Target="../media/image1010.png"/><Relationship Id="rId14" Type="http://schemas.openxmlformats.org/officeDocument/2006/relationships/image" Target="../media/image1060.png"/></Relationships>
</file>

<file path=ppt/slides/_rels/slide28.xml.rels><?xml version="1.0" encoding="UTF-8" standalone="yes"?>
<Relationships xmlns="http://schemas.openxmlformats.org/package/2006/relationships"><Relationship Id="rId8" Type="http://schemas.openxmlformats.org/officeDocument/2006/relationships/image" Target="../media/image1000.png"/><Relationship Id="rId13" Type="http://schemas.openxmlformats.org/officeDocument/2006/relationships/image" Target="../media/image1050.png"/><Relationship Id="rId18" Type="http://schemas.openxmlformats.org/officeDocument/2006/relationships/image" Target="../media/image1100.png"/><Relationship Id="rId3" Type="http://schemas.openxmlformats.org/officeDocument/2006/relationships/image" Target="../media/image115.png"/><Relationship Id="rId21" Type="http://schemas.openxmlformats.org/officeDocument/2006/relationships/image" Target="../media/image118.png"/><Relationship Id="rId7" Type="http://schemas.openxmlformats.org/officeDocument/2006/relationships/image" Target="../media/image990.png"/><Relationship Id="rId12" Type="http://schemas.openxmlformats.org/officeDocument/2006/relationships/image" Target="../media/image1040.png"/><Relationship Id="rId17" Type="http://schemas.openxmlformats.org/officeDocument/2006/relationships/image" Target="../media/image1090.png"/><Relationship Id="rId2" Type="http://schemas.openxmlformats.org/officeDocument/2006/relationships/notesSlide" Target="../notesSlides/notesSlide22.xml"/><Relationship Id="rId16" Type="http://schemas.openxmlformats.org/officeDocument/2006/relationships/image" Target="../media/image1080.png"/><Relationship Id="rId20"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980.png"/><Relationship Id="rId11" Type="http://schemas.openxmlformats.org/officeDocument/2006/relationships/image" Target="../media/image1030.png"/><Relationship Id="rId5" Type="http://schemas.openxmlformats.org/officeDocument/2006/relationships/image" Target="../media/image970.png"/><Relationship Id="rId15" Type="http://schemas.openxmlformats.org/officeDocument/2006/relationships/image" Target="../media/image1070.png"/><Relationship Id="rId10" Type="http://schemas.openxmlformats.org/officeDocument/2006/relationships/image" Target="../media/image1020.png"/><Relationship Id="rId19" Type="http://schemas.openxmlformats.org/officeDocument/2006/relationships/image" Target="../media/image1110.png"/><Relationship Id="rId4" Type="http://schemas.openxmlformats.org/officeDocument/2006/relationships/image" Target="../media/image960.png"/><Relationship Id="rId9" Type="http://schemas.openxmlformats.org/officeDocument/2006/relationships/image" Target="../media/image1010.png"/><Relationship Id="rId14" Type="http://schemas.openxmlformats.org/officeDocument/2006/relationships/image" Target="../media/image1060.png"/></Relationships>
</file>

<file path=ppt/slides/_rels/slide29.xml.rels><?xml version="1.0" encoding="UTF-8" standalone="yes"?>
<Relationships xmlns="http://schemas.openxmlformats.org/package/2006/relationships"><Relationship Id="rId8" Type="http://schemas.openxmlformats.org/officeDocument/2006/relationships/image" Target="../media/image1000.png"/><Relationship Id="rId13" Type="http://schemas.openxmlformats.org/officeDocument/2006/relationships/image" Target="../media/image1050.png"/><Relationship Id="rId18" Type="http://schemas.openxmlformats.org/officeDocument/2006/relationships/image" Target="../media/image1100.png"/><Relationship Id="rId3" Type="http://schemas.openxmlformats.org/officeDocument/2006/relationships/image" Target="../media/image115.png"/><Relationship Id="rId7" Type="http://schemas.openxmlformats.org/officeDocument/2006/relationships/image" Target="../media/image990.png"/><Relationship Id="rId12" Type="http://schemas.openxmlformats.org/officeDocument/2006/relationships/image" Target="../media/image1040.png"/><Relationship Id="rId17" Type="http://schemas.openxmlformats.org/officeDocument/2006/relationships/image" Target="../media/image1090.png"/><Relationship Id="rId2" Type="http://schemas.openxmlformats.org/officeDocument/2006/relationships/notesSlide" Target="../notesSlides/notesSlide23.xml"/><Relationship Id="rId16" Type="http://schemas.openxmlformats.org/officeDocument/2006/relationships/image" Target="../media/image1080.png"/><Relationship Id="rId1" Type="http://schemas.openxmlformats.org/officeDocument/2006/relationships/slideLayout" Target="../slideLayouts/slideLayout2.xml"/><Relationship Id="rId6" Type="http://schemas.openxmlformats.org/officeDocument/2006/relationships/image" Target="../media/image980.png"/><Relationship Id="rId11" Type="http://schemas.openxmlformats.org/officeDocument/2006/relationships/image" Target="../media/image1030.png"/><Relationship Id="rId5" Type="http://schemas.openxmlformats.org/officeDocument/2006/relationships/image" Target="../media/image970.png"/><Relationship Id="rId15" Type="http://schemas.openxmlformats.org/officeDocument/2006/relationships/image" Target="../media/image1070.png"/><Relationship Id="rId10" Type="http://schemas.openxmlformats.org/officeDocument/2006/relationships/image" Target="../media/image1020.png"/><Relationship Id="rId19" Type="http://schemas.openxmlformats.org/officeDocument/2006/relationships/image" Target="../media/image1110.png"/><Relationship Id="rId4" Type="http://schemas.openxmlformats.org/officeDocument/2006/relationships/image" Target="../media/image960.png"/><Relationship Id="rId9" Type="http://schemas.openxmlformats.org/officeDocument/2006/relationships/image" Target="../media/image1010.png"/><Relationship Id="rId14" Type="http://schemas.openxmlformats.org/officeDocument/2006/relationships/image" Target="../media/image106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1000.png"/><Relationship Id="rId13" Type="http://schemas.openxmlformats.org/officeDocument/2006/relationships/image" Target="../media/image1050.png"/><Relationship Id="rId18" Type="http://schemas.openxmlformats.org/officeDocument/2006/relationships/image" Target="../media/image1100.png"/><Relationship Id="rId3" Type="http://schemas.openxmlformats.org/officeDocument/2006/relationships/image" Target="../media/image116.png"/><Relationship Id="rId7" Type="http://schemas.openxmlformats.org/officeDocument/2006/relationships/image" Target="../media/image990.png"/><Relationship Id="rId12" Type="http://schemas.openxmlformats.org/officeDocument/2006/relationships/image" Target="../media/image1040.png"/><Relationship Id="rId17" Type="http://schemas.openxmlformats.org/officeDocument/2006/relationships/image" Target="../media/image1090.png"/><Relationship Id="rId2" Type="http://schemas.openxmlformats.org/officeDocument/2006/relationships/notesSlide" Target="../notesSlides/notesSlide24.xml"/><Relationship Id="rId16" Type="http://schemas.openxmlformats.org/officeDocument/2006/relationships/image" Target="../media/image1080.png"/><Relationship Id="rId20" Type="http://schemas.openxmlformats.org/officeDocument/2006/relationships/image" Target="../media/image1140.png"/><Relationship Id="rId1" Type="http://schemas.openxmlformats.org/officeDocument/2006/relationships/slideLayout" Target="../slideLayouts/slideLayout2.xml"/><Relationship Id="rId6" Type="http://schemas.openxmlformats.org/officeDocument/2006/relationships/image" Target="../media/image980.png"/><Relationship Id="rId11" Type="http://schemas.openxmlformats.org/officeDocument/2006/relationships/image" Target="../media/image1030.png"/><Relationship Id="rId5" Type="http://schemas.openxmlformats.org/officeDocument/2006/relationships/image" Target="../media/image970.png"/><Relationship Id="rId15" Type="http://schemas.openxmlformats.org/officeDocument/2006/relationships/image" Target="../media/image1070.png"/><Relationship Id="rId10" Type="http://schemas.openxmlformats.org/officeDocument/2006/relationships/image" Target="../media/image1020.png"/><Relationship Id="rId19" Type="http://schemas.openxmlformats.org/officeDocument/2006/relationships/image" Target="../media/image1110.png"/><Relationship Id="rId4" Type="http://schemas.openxmlformats.org/officeDocument/2006/relationships/image" Target="../media/image960.png"/><Relationship Id="rId9" Type="http://schemas.openxmlformats.org/officeDocument/2006/relationships/image" Target="../media/image1010.png"/><Relationship Id="rId14" Type="http://schemas.openxmlformats.org/officeDocument/2006/relationships/image" Target="../media/image1060.png"/></Relationships>
</file>

<file path=ppt/slides/_rels/slide31.xml.rels><?xml version="1.0" encoding="UTF-8" standalone="yes"?>
<Relationships xmlns="http://schemas.openxmlformats.org/package/2006/relationships"><Relationship Id="rId8" Type="http://schemas.openxmlformats.org/officeDocument/2006/relationships/image" Target="../media/image1000.png"/><Relationship Id="rId13" Type="http://schemas.openxmlformats.org/officeDocument/2006/relationships/image" Target="../media/image1050.png"/><Relationship Id="rId18" Type="http://schemas.openxmlformats.org/officeDocument/2006/relationships/image" Target="../media/image1100.png"/><Relationship Id="rId3" Type="http://schemas.openxmlformats.org/officeDocument/2006/relationships/image" Target="../media/image119.png"/><Relationship Id="rId7" Type="http://schemas.openxmlformats.org/officeDocument/2006/relationships/image" Target="../media/image990.png"/><Relationship Id="rId12" Type="http://schemas.openxmlformats.org/officeDocument/2006/relationships/image" Target="../media/image1040.png"/><Relationship Id="rId17" Type="http://schemas.openxmlformats.org/officeDocument/2006/relationships/image" Target="../media/image1090.png"/><Relationship Id="rId2" Type="http://schemas.openxmlformats.org/officeDocument/2006/relationships/notesSlide" Target="../notesSlides/notesSlide25.xml"/><Relationship Id="rId16" Type="http://schemas.openxmlformats.org/officeDocument/2006/relationships/image" Target="../media/image1080.png"/><Relationship Id="rId20" Type="http://schemas.openxmlformats.org/officeDocument/2006/relationships/image" Target="../media/image1160.png"/><Relationship Id="rId1" Type="http://schemas.openxmlformats.org/officeDocument/2006/relationships/slideLayout" Target="../slideLayouts/slideLayout2.xml"/><Relationship Id="rId6" Type="http://schemas.openxmlformats.org/officeDocument/2006/relationships/image" Target="../media/image980.png"/><Relationship Id="rId11" Type="http://schemas.openxmlformats.org/officeDocument/2006/relationships/image" Target="../media/image1030.png"/><Relationship Id="rId5" Type="http://schemas.openxmlformats.org/officeDocument/2006/relationships/image" Target="../media/image970.png"/><Relationship Id="rId15" Type="http://schemas.openxmlformats.org/officeDocument/2006/relationships/image" Target="../media/image1070.png"/><Relationship Id="rId10" Type="http://schemas.openxmlformats.org/officeDocument/2006/relationships/image" Target="../media/image1020.png"/><Relationship Id="rId19" Type="http://schemas.openxmlformats.org/officeDocument/2006/relationships/image" Target="../media/image1110.png"/><Relationship Id="rId4" Type="http://schemas.openxmlformats.org/officeDocument/2006/relationships/image" Target="../media/image960.png"/><Relationship Id="rId9" Type="http://schemas.openxmlformats.org/officeDocument/2006/relationships/image" Target="../media/image1010.png"/><Relationship Id="rId14" Type="http://schemas.openxmlformats.org/officeDocument/2006/relationships/image" Target="../media/image1060.png"/></Relationships>
</file>

<file path=ppt/slides/_rels/slide3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3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241.png"/><Relationship Id="rId5" Type="http://schemas.openxmlformats.org/officeDocument/2006/relationships/image" Target="../media/image124.png"/><Relationship Id="rId4" Type="http://schemas.openxmlformats.org/officeDocument/2006/relationships/image" Target="../media/image1221.png"/><Relationship Id="rId9" Type="http://schemas.openxmlformats.org/officeDocument/2006/relationships/image" Target="../media/image127.png"/></Relationships>
</file>

<file path=ppt/slides/_rels/slide35.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2.png"/><Relationship Id="rId7" Type="http://schemas.openxmlformats.org/officeDocument/2006/relationships/image" Target="../media/image13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134.png"/></Relationships>
</file>

<file path=ppt/slides/_rels/slide36.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23.png"/><Relationship Id="rId7" Type="http://schemas.openxmlformats.org/officeDocument/2006/relationships/image" Target="../media/image13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0" Type="http://schemas.openxmlformats.org/officeDocument/2006/relationships/image" Target="../media/image140.png"/><Relationship Id="rId4" Type="http://schemas.openxmlformats.org/officeDocument/2006/relationships/image" Target="../media/image128.png"/><Relationship Id="rId9" Type="http://schemas.openxmlformats.org/officeDocument/2006/relationships/image" Target="../media/image139.png"/></Relationships>
</file>

<file path=ppt/slides/_rels/slide37.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42.png"/><Relationship Id="rId7" Type="http://schemas.openxmlformats.org/officeDocument/2006/relationships/image" Target="../media/image13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43.png"/><Relationship Id="rId5" Type="http://schemas.openxmlformats.org/officeDocument/2006/relationships/image" Target="../media/image128.png"/><Relationship Id="rId10" Type="http://schemas.openxmlformats.org/officeDocument/2006/relationships/image" Target="../media/image140.png"/><Relationship Id="rId4" Type="http://schemas.openxmlformats.org/officeDocument/2006/relationships/image" Target="../media/image141.png"/><Relationship Id="rId9" Type="http://schemas.openxmlformats.org/officeDocument/2006/relationships/image" Target="../media/image13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4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4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46.png"/><Relationship Id="rId7"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1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3.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827088" y="4350541"/>
            <a:ext cx="7969249" cy="1312260"/>
          </a:xfrm>
        </p:spPr>
        <p:txBody>
          <a:bodyPr/>
          <a:lstStyle/>
          <a:p>
            <a:r>
              <a:rPr lang="en-GB" sz="2800" dirty="0"/>
              <a:t>Bayesian Uncertainty Quantification</a:t>
            </a:r>
            <a:br>
              <a:rPr lang="en-GB" sz="2800" dirty="0"/>
            </a:br>
            <a:r>
              <a:rPr lang="en-GB" sz="2800" dirty="0"/>
              <a:t>of Physical Models in </a:t>
            </a:r>
            <a:br>
              <a:rPr lang="en-GB" sz="2800" dirty="0"/>
            </a:br>
            <a:r>
              <a:rPr lang="en-GB" sz="2800" dirty="0"/>
              <a:t>Thermal-Hydraulics System Codes</a:t>
            </a:r>
            <a:endParaRPr lang="de-DE" sz="2800" dirty="0"/>
          </a:p>
        </p:txBody>
      </p:sp>
      <p:sp>
        <p:nvSpPr>
          <p:cNvPr id="6" name="Untertitel 5"/>
          <p:cNvSpPr>
            <a:spLocks noGrp="1"/>
          </p:cNvSpPr>
          <p:nvPr>
            <p:ph type="subTitle" sz="quarter" idx="1"/>
          </p:nvPr>
        </p:nvSpPr>
        <p:spPr>
          <a:xfrm>
            <a:off x="828031" y="3957740"/>
            <a:ext cx="7969249" cy="364520"/>
          </a:xfrm>
        </p:spPr>
        <p:txBody>
          <a:bodyPr/>
          <a:lstStyle/>
          <a:p>
            <a:r>
              <a:rPr lang="en-GB" dirty="0"/>
              <a:t>Damar Wicaksono (Thesis Directors: </a:t>
            </a:r>
            <a:r>
              <a:rPr lang="en-GB" dirty="0" err="1"/>
              <a:t>Prof.</a:t>
            </a:r>
            <a:r>
              <a:rPr lang="en-GB" dirty="0"/>
              <a:t> A. Pautz &amp; Mr. O. Zerkak)</a:t>
            </a:r>
          </a:p>
        </p:txBody>
      </p:sp>
      <p:sp>
        <p:nvSpPr>
          <p:cNvPr id="7" name="Textfeld 6"/>
          <p:cNvSpPr txBox="1"/>
          <p:nvPr/>
        </p:nvSpPr>
        <p:spPr>
          <a:xfrm>
            <a:off x="814389" y="5733256"/>
            <a:ext cx="6853957" cy="310813"/>
          </a:xfrm>
          <a:prstGeom prst="rect">
            <a:avLst/>
          </a:prstGeom>
          <a:noFill/>
        </p:spPr>
        <p:txBody>
          <a:bodyPr wrap="square" lIns="0" tIns="0" rIns="0" bIns="0" rtlCol="0">
            <a:noAutofit/>
          </a:bodyPr>
          <a:lstStyle/>
          <a:p>
            <a:pPr>
              <a:lnSpc>
                <a:spcPct val="110000"/>
              </a:lnSpc>
              <a:spcBef>
                <a:spcPts val="0"/>
              </a:spcBef>
            </a:pPr>
            <a:r>
              <a:rPr lang="en-GB" sz="1800" b="1" dirty="0">
                <a:solidFill>
                  <a:srgbClr val="969696"/>
                </a:solidFill>
                <a:latin typeface="+mn-lt"/>
              </a:rPr>
              <a:t>PhD </a:t>
            </a:r>
            <a:r>
              <a:rPr lang="en-US" sz="1800" b="1" dirty="0">
                <a:solidFill>
                  <a:srgbClr val="969696"/>
                </a:solidFill>
                <a:latin typeface="+mn-lt"/>
              </a:rPr>
              <a:t>Defense</a:t>
            </a:r>
            <a:r>
              <a:rPr lang="en-GB" sz="1800" b="1" dirty="0">
                <a:solidFill>
                  <a:srgbClr val="969696"/>
                </a:solidFill>
                <a:latin typeface="+mn-lt"/>
              </a:rPr>
              <a:t>, EPF Lausanne, 19.01.2018</a:t>
            </a:r>
            <a:endParaRPr lang="en-GB" sz="1800" b="1" kern="1000" spc="30" dirty="0">
              <a:solidFill>
                <a:srgbClr val="969696"/>
              </a:solidFill>
              <a:latin typeface="+mn-lt"/>
              <a:cs typeface="Franklin Gothic Book"/>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7172" y="6044069"/>
            <a:ext cx="681905" cy="665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descr="epfl.pdf"/>
          <p:cNvPicPr>
            <a:picLocks noChangeAspect="1"/>
          </p:cNvPicPr>
          <p:nvPr/>
        </p:nvPicPr>
        <p:blipFill>
          <a:blip r:embed="rId3"/>
          <a:srcRect/>
          <a:stretch>
            <a:fillRect/>
          </a:stretch>
        </p:blipFill>
        <p:spPr bwMode="auto">
          <a:xfrm>
            <a:off x="851050" y="1051212"/>
            <a:ext cx="1236513" cy="649596"/>
          </a:xfrm>
          <a:prstGeom prst="rect">
            <a:avLst/>
          </a:prstGeom>
          <a:noFill/>
          <a:ln w="9525">
            <a:noFill/>
            <a:miter lim="800000"/>
            <a:headEnd/>
            <a:tailEnd/>
          </a:ln>
        </p:spPr>
      </p:pic>
    </p:spTree>
    <p:extLst>
      <p:ext uri="{BB962C8B-B14F-4D97-AF65-F5344CB8AC3E}">
        <p14:creationId xmlns:p14="http://schemas.microsoft.com/office/powerpoint/2010/main" val="275951994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Statistical Framework: Outline</a:t>
            </a:r>
          </a:p>
        </p:txBody>
      </p:sp>
      <p:sp>
        <p:nvSpPr>
          <p:cNvPr id="5" name="Rectangle: Rounded Corners 9"/>
          <p:cNvSpPr/>
          <p:nvPr/>
        </p:nvSpPr>
        <p:spPr bwMode="auto">
          <a:xfrm>
            <a:off x="827584" y="1946736"/>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827585" y="4500981"/>
            <a:ext cx="2154286" cy="720079"/>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8" name="Rectangle: Rounded Corners 9"/>
          <p:cNvSpPr/>
          <p:nvPr/>
        </p:nvSpPr>
        <p:spPr bwMode="auto">
          <a:xfrm>
            <a:off x="827584" y="5797219"/>
            <a:ext cx="2137096" cy="719985"/>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14" name="Striped Right Arrow 13"/>
          <p:cNvSpPr/>
          <p:nvPr/>
        </p:nvSpPr>
        <p:spPr bwMode="auto">
          <a:xfrm>
            <a:off x="5868144"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827088" y="2844796"/>
            <a:ext cx="7993062" cy="400110"/>
          </a:xfrm>
          <a:prstGeom prst="rect">
            <a:avLst/>
          </a:prstGeom>
        </p:spPr>
        <p:txBody>
          <a:bodyPr wrap="square">
            <a:spAutoFit/>
          </a:bodyPr>
          <a:lstStyle/>
          <a:p>
            <a:r>
              <a:rPr lang="en-US" sz="2000" i="1" dirty="0">
                <a:latin typeface="+mn-lt"/>
                <a:ea typeface="ヒラギノ角ゴ Pro W3"/>
                <a:cs typeface="ヒラギノ角ゴ Pro W3"/>
              </a:rPr>
              <a:t>How to approximate the input/output of the forward model?</a:t>
            </a:r>
            <a:endParaRPr lang="en-US" sz="2000" dirty="0">
              <a:latin typeface="+mn-lt"/>
            </a:endParaRPr>
          </a:p>
        </p:txBody>
      </p:sp>
      <p:sp>
        <p:nvSpPr>
          <p:cNvPr id="17" name="Rectangle 16"/>
          <p:cNvSpPr/>
          <p:nvPr/>
        </p:nvSpPr>
        <p:spPr>
          <a:xfrm>
            <a:off x="809576" y="4090418"/>
            <a:ext cx="8010574" cy="400110"/>
          </a:xfrm>
          <a:prstGeom prst="rect">
            <a:avLst/>
          </a:prstGeom>
        </p:spPr>
        <p:txBody>
          <a:bodyPr wrap="square">
            <a:spAutoFit/>
          </a:bodyPr>
          <a:lstStyle/>
          <a:p>
            <a:r>
              <a:rPr lang="en-US" sz="2000" i="1" dirty="0">
                <a:latin typeface="+mn-lt"/>
                <a:ea typeface="ヒラギノ角ゴ Pro W3"/>
                <a:cs typeface="ヒラギノ角ゴ Pro W3"/>
              </a:rPr>
              <a:t>How to make the inference (quantification)?</a:t>
            </a:r>
            <a:endParaRPr lang="en-US" sz="2000" dirty="0">
              <a:latin typeface="+mn-lt"/>
            </a:endParaRPr>
          </a:p>
        </p:txBody>
      </p:sp>
      <p:sp>
        <p:nvSpPr>
          <p:cNvPr id="18" name="Rectangle 17"/>
          <p:cNvSpPr/>
          <p:nvPr/>
        </p:nvSpPr>
        <p:spPr>
          <a:xfrm>
            <a:off x="827088" y="5386562"/>
            <a:ext cx="7993062" cy="400110"/>
          </a:xfrm>
          <a:prstGeom prst="rect">
            <a:avLst/>
          </a:prstGeom>
        </p:spPr>
        <p:txBody>
          <a:bodyPr wrap="square">
            <a:spAutoFit/>
          </a:bodyPr>
          <a:lstStyle/>
          <a:p>
            <a:r>
              <a:rPr lang="en-US" sz="2000" i="1" dirty="0">
                <a:latin typeface="+mn-lt"/>
                <a:ea typeface="ヒラギノ角ゴ Pro W3"/>
                <a:cs typeface="ヒラギノ角ゴ Pro W3"/>
              </a:rPr>
              <a:t>Is the quantified uncertainty useful?</a:t>
            </a:r>
            <a:endParaRPr lang="en-US" sz="2000" dirty="0">
              <a:latin typeface="+mn-lt"/>
            </a:endParaRPr>
          </a:p>
        </p:txBody>
      </p:sp>
      <p:sp>
        <p:nvSpPr>
          <p:cNvPr id="19" name="Striped Right Arrow 18"/>
          <p:cNvSpPr/>
          <p:nvPr/>
        </p:nvSpPr>
        <p:spPr bwMode="auto">
          <a:xfrm>
            <a:off x="5508104" y="450098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Striped Right Arrow 19"/>
          <p:cNvSpPr/>
          <p:nvPr/>
        </p:nvSpPr>
        <p:spPr bwMode="auto">
          <a:xfrm>
            <a:off x="5508104" y="582028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TextBox 20"/>
          <p:cNvSpPr txBox="1"/>
          <p:nvPr/>
        </p:nvSpPr>
        <p:spPr>
          <a:xfrm>
            <a:off x="3217151" y="1944954"/>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217151" y="3326110"/>
                <a:ext cx="2290953" cy="882447"/>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dirty="0">
                    <a:solidFill>
                      <a:schemeClr val="tx1"/>
                    </a:solidFill>
                    <a:latin typeface="+mn-lt"/>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 </m:t>
                    </m:r>
                  </m:oMath>
                </a14:m>
                <a:r>
                  <a:rPr lang="en-US" sz="2000" dirty="0">
                    <a:solidFill>
                      <a:schemeClr val="tx1"/>
                    </a:solidFill>
                    <a:latin typeface="+mn-lt"/>
                    <a:ea typeface="ヒラギノ角ゴ Pro W3"/>
                    <a:cs typeface="ヒラギノ角ゴ Pro W3"/>
                  </a:rPr>
                  <a:t>minutes/run)</a:t>
                </a:r>
              </a:p>
              <a:p>
                <a:pPr marL="180975" indent="-180975">
                  <a:lnSpc>
                    <a:spcPct val="110000"/>
                  </a:lnSpc>
                  <a:spcBef>
                    <a:spcPts val="0"/>
                  </a:spcBef>
                  <a:buFont typeface="Arial" panose="020B0604020202020204" pitchFamily="34" charset="0"/>
                  <a:buChar char="•"/>
                </a:pPr>
                <a:r>
                  <a:rPr lang="en-US" sz="2000" dirty="0">
                    <a:solidFill>
                      <a:schemeClr val="tx1"/>
                    </a:solidFill>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i="1">
                        <a:solidFill>
                          <a:schemeClr val="tx1"/>
                        </a:solidFill>
                        <a:latin typeface="Cambria Math"/>
                        <a:ea typeface="ヒラギノ角ゴ Pro W3"/>
                        <a:cs typeface="ヒラギノ角ゴ Pro W3"/>
                      </a:rPr>
                      <m:t> </m:t>
                    </m:r>
                  </m:oMath>
                </a14:m>
                <a:r>
                  <a:rPr lang="en-US" sz="2000" dirty="0">
                    <a:solidFill>
                      <a:schemeClr val="tx1"/>
                    </a:solidFill>
                    <a:latin typeface="+mn-lt"/>
                    <a:ea typeface="ヒラギノ角ゴ Pro W3"/>
                    <a:cs typeface="ヒラギノ角ゴ Pro W3"/>
                  </a:rPr>
                  <a:t>MBytes/run</a:t>
                </a:r>
                <a:r>
                  <a:rPr lang="en-US" sz="2000" dirty="0">
                    <a:solidFill>
                      <a:schemeClr val="tx1"/>
                    </a:solidFill>
                    <a:ea typeface="ヒラギノ角ゴ Pro W3"/>
                    <a:cs typeface="ヒラギノ角ゴ Pro W3"/>
                  </a:rPr>
                  <a:t>)</a:t>
                </a:r>
              </a:p>
            </p:txBody>
          </p:sp>
        </mc:Choice>
        <mc:Fallback xmlns="">
          <p:sp>
            <p:nvSpPr>
              <p:cNvPr id="24" name="TextBox 23"/>
              <p:cNvSpPr txBox="1">
                <a:spLocks noRot="1" noChangeAspect="1" noMove="1" noResize="1" noEditPoints="1" noAdjustHandles="1" noChangeArrowheads="1" noChangeShapeType="1" noTextEdit="1"/>
              </p:cNvSpPr>
              <p:nvPr/>
            </p:nvSpPr>
            <p:spPr>
              <a:xfrm>
                <a:off x="3217151" y="3326110"/>
                <a:ext cx="2290953" cy="882447"/>
              </a:xfrm>
              <a:prstGeom prst="rect">
                <a:avLst/>
              </a:prstGeom>
              <a:blipFill rotWithShape="1">
                <a:blip r:embed="rId3"/>
                <a:stretch>
                  <a:fillRect l="-6383" t="-7639" r="-4255"/>
                </a:stretch>
              </a:blipFill>
            </p:spPr>
            <p:txBody>
              <a:bodyPr/>
              <a:lstStyle/>
              <a:p>
                <a:r>
                  <a:rPr lang="en-US">
                    <a:noFill/>
                  </a:rPr>
                  <a:t> </a:t>
                </a:r>
              </a:p>
            </p:txBody>
          </p:sp>
        </mc:Fallback>
      </mc:AlternateContent>
      <p:sp>
        <p:nvSpPr>
          <p:cNvPr id="25" name="Rectangle 24"/>
          <p:cNvSpPr/>
          <p:nvPr/>
        </p:nvSpPr>
        <p:spPr bwMode="auto">
          <a:xfrm>
            <a:off x="827585" y="2844797"/>
            <a:ext cx="7992565" cy="3752853"/>
          </a:xfrm>
          <a:prstGeom prst="rect">
            <a:avLst/>
          </a:prstGeom>
          <a:solidFill>
            <a:schemeClr val="bg1">
              <a:alpha val="9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 name="Rectangle 1"/>
          <p:cNvSpPr/>
          <p:nvPr/>
        </p:nvSpPr>
        <p:spPr>
          <a:xfrm>
            <a:off x="827088" y="1557338"/>
            <a:ext cx="7993062" cy="400110"/>
          </a:xfrm>
          <a:prstGeom prst="rect">
            <a:avLst/>
          </a:prstGeom>
        </p:spPr>
        <p:txBody>
          <a:bodyPr wrap="square">
            <a:spAutoFit/>
          </a:bodyPr>
          <a:lstStyle/>
          <a:p>
            <a:r>
              <a:rPr lang="en-US" sz="2000" dirty="0">
                <a:latin typeface="+mn-lt"/>
                <a:ea typeface="ヒラギノ角ゴ Pro W3"/>
                <a:cs typeface="ヒラギノ角ゴ Pro W3"/>
              </a:rPr>
              <a:t>How to select important parameters to be inferred?</a:t>
            </a:r>
            <a:endParaRPr lang="en-US" sz="2000" dirty="0">
              <a:latin typeface="+mn-lt"/>
            </a:endParaRPr>
          </a:p>
        </p:txBody>
      </p:sp>
      <p:pic>
        <p:nvPicPr>
          <p:cNvPr id="2050" name="Picture 2" descr="W:\project\stars\workspace\RND\SB-RND-ACT-006-13\WD41\projects\temp\wd41-all\figures\defense\figures\plotTraceUQPriorTC2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4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W:\project\stars\workspace\RND\SB-RND-ACT-006-13\WD41\projects\temp\wd41-all\figures\defense\figures\plotTraceUQPriorDP21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3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rot="16200000">
            <a:off x="-956775" y="4565190"/>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34" name="TextBox 33"/>
          <p:cNvSpPr txBox="1"/>
          <p:nvPr/>
        </p:nvSpPr>
        <p:spPr>
          <a:xfrm rot="16200000">
            <a:off x="1963774" y="4565189"/>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Pressure Drop [bar]</a:t>
            </a:r>
          </a:p>
        </p:txBody>
      </p:sp>
      <p:pic>
        <p:nvPicPr>
          <p:cNvPr id="2053" name="Picture 5" descr="W:\project\stars\workspace\RND\SB-RND-ACT-006-13\WD41\projects\temp\wd41-all\figures\defense\figures\plotTraceUQPriorCO21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744" y="3573016"/>
            <a:ext cx="2835275" cy="281779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684213" y="6214759"/>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35" name="TextBox 34"/>
          <p:cNvSpPr txBox="1"/>
          <p:nvPr/>
        </p:nvSpPr>
        <p:spPr>
          <a:xfrm rot="16200000">
            <a:off x="4959586" y="4565188"/>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Liquid Carryover [kg]</a:t>
            </a:r>
          </a:p>
        </p:txBody>
      </p:sp>
      <p:sp>
        <p:nvSpPr>
          <p:cNvPr id="4" name="Rectangle 3"/>
          <p:cNvSpPr/>
          <p:nvPr/>
        </p:nvSpPr>
        <p:spPr>
          <a:xfrm>
            <a:off x="5291832" y="1946736"/>
            <a:ext cx="3817242" cy="1554272"/>
          </a:xfrm>
          <a:prstGeom prst="rect">
            <a:avLst/>
          </a:prstGeom>
        </p:spPr>
        <p:txBody>
          <a:bodyPr wrap="square">
            <a:spAutoFit/>
          </a:bodyPr>
          <a:lstStyle/>
          <a:p>
            <a:pPr marL="285750" indent="-285750">
              <a:spcBef>
                <a:spcPts val="600"/>
              </a:spcBef>
              <a:buFont typeface="Arial" panose="020B0604020202020204" pitchFamily="34" charset="0"/>
              <a:buChar char="•"/>
            </a:pPr>
            <a:r>
              <a:rPr lang="en-US" sz="1800" dirty="0">
                <a:latin typeface="+mn-lt"/>
              </a:rPr>
              <a:t>Which parameters are (</a:t>
            </a:r>
            <a:r>
              <a:rPr lang="en-US" sz="1800" b="1" dirty="0">
                <a:latin typeface="+mn-lt"/>
              </a:rPr>
              <a:t>not</a:t>
            </a:r>
            <a:r>
              <a:rPr lang="en-US" sz="1800" dirty="0">
                <a:latin typeface="+mn-lt"/>
              </a:rPr>
              <a:t>)</a:t>
            </a:r>
            <a:r>
              <a:rPr lang="en-US" sz="1800" b="1" dirty="0">
                <a:latin typeface="+mn-lt"/>
              </a:rPr>
              <a:t> influential</a:t>
            </a:r>
            <a:r>
              <a:rPr lang="en-US" sz="1800" dirty="0">
                <a:latin typeface="+mn-lt"/>
              </a:rPr>
              <a:t>?</a:t>
            </a:r>
          </a:p>
          <a:p>
            <a:pPr marL="285750" indent="-285750">
              <a:spcBef>
                <a:spcPts val="600"/>
              </a:spcBef>
              <a:buFont typeface="Arial" panose="020B0604020202020204" pitchFamily="34" charset="0"/>
              <a:buChar char="•"/>
            </a:pPr>
            <a:r>
              <a:rPr lang="en-US" sz="1800" dirty="0">
                <a:solidFill>
                  <a:srgbClr val="686868"/>
                </a:solidFill>
                <a:latin typeface="+mn-lt"/>
              </a:rPr>
              <a:t>For influential parameters, how parameters affect the output and by how much?</a:t>
            </a:r>
            <a:endParaRPr lang="en-US" sz="2000" dirty="0">
              <a:latin typeface="+mn-lt"/>
            </a:endParaRPr>
          </a:p>
        </p:txBody>
      </p:sp>
      <p:sp>
        <p:nvSpPr>
          <p:cNvPr id="26" name="TextBox 25"/>
          <p:cNvSpPr txBox="1"/>
          <p:nvPr/>
        </p:nvSpPr>
        <p:spPr>
          <a:xfrm>
            <a:off x="684213" y="3061017"/>
            <a:ext cx="3570278" cy="584007"/>
          </a:xfrm>
          <a:prstGeom prst="rect">
            <a:avLst/>
          </a:prstGeom>
          <a:noFill/>
        </p:spPr>
        <p:txBody>
          <a:bodyPr wrap="none" lIns="0" tIns="0" rIns="0" bIns="0" rtlCol="0" anchor="ctr">
            <a:noAutofit/>
          </a:bodyPr>
          <a:lstStyle/>
          <a:p>
            <a:pPr>
              <a:lnSpc>
                <a:spcPct val="110000"/>
              </a:lnSpc>
              <a:spcBef>
                <a:spcPts val="0"/>
              </a:spcBef>
            </a:pPr>
            <a:r>
              <a:rPr lang="en-US" sz="1800" kern="1000" spc="30" dirty="0">
                <a:solidFill>
                  <a:srgbClr val="686868"/>
                </a:solidFill>
                <a:latin typeface="+mn-lt"/>
                <a:cs typeface="Franklin Gothic Book"/>
              </a:rPr>
              <a:t>Propagation based on 1’000 samples </a:t>
            </a:r>
          </a:p>
        </p:txBody>
      </p:sp>
    </p:spTree>
    <p:extLst>
      <p:ext uri="{BB962C8B-B14F-4D97-AF65-F5344CB8AC3E}">
        <p14:creationId xmlns:p14="http://schemas.microsoft.com/office/powerpoint/2010/main" val="374143282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Global </a:t>
            </a:r>
            <a:r>
              <a:rPr lang="de-CH" dirty="0" err="1"/>
              <a:t>Sensitivity</a:t>
            </a:r>
            <a:r>
              <a:rPr lang="de-CH" dirty="0"/>
              <a:t> Analysis </a:t>
            </a:r>
            <a:r>
              <a:rPr lang="de-CH" dirty="0" err="1"/>
              <a:t>for</a:t>
            </a:r>
            <a:r>
              <a:rPr lang="de-CH" dirty="0"/>
              <a:t> Screening:</a:t>
            </a:r>
            <a:br>
              <a:rPr lang="de-CH" dirty="0"/>
            </a:br>
            <a:r>
              <a:rPr lang="de-CH" dirty="0"/>
              <a:t>The Morris Screening </a:t>
            </a:r>
            <a:r>
              <a:rPr lang="de-CH" dirty="0" err="1"/>
              <a:t>Method</a:t>
            </a:r>
            <a:endParaRPr lang="de-CH" dirty="0"/>
          </a:p>
        </p:txBody>
      </p:sp>
      <mc:AlternateContent xmlns:mc="http://schemas.openxmlformats.org/markup-compatibility/2006" xmlns:a14="http://schemas.microsoft.com/office/drawing/2010/main">
        <mc:Choice Requires="a14">
          <p:sp>
            <p:nvSpPr>
              <p:cNvPr id="27" name="TextBox 26"/>
              <p:cNvSpPr txBox="1"/>
              <p:nvPr/>
            </p:nvSpPr>
            <p:spPr>
              <a:xfrm>
                <a:off x="827089" y="1557338"/>
                <a:ext cx="8281986"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Elementary effect </a:t>
                </a:r>
                <a14:m>
                  <m:oMath xmlns:m="http://schemas.openxmlformats.org/officeDocument/2006/math">
                    <m:r>
                      <a:rPr lang="en-US" sz="2000" b="0" i="1" smtClean="0">
                        <a:latin typeface="Cambria Math"/>
                      </a:rPr>
                      <m:t>𝐸</m:t>
                    </m:r>
                    <m:sSub>
                      <m:sSubPr>
                        <m:ctrlPr>
                          <a:rPr lang="en-US" sz="200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𝑑</m:t>
                        </m:r>
                      </m:sub>
                    </m:sSub>
                  </m:oMath>
                </a14:m>
                <a:r>
                  <a:rPr lang="en-US" sz="2000" b="1" dirty="0">
                    <a:latin typeface="+mn-lt"/>
                  </a:rPr>
                  <a:t> </a:t>
                </a:r>
                <a:r>
                  <a:rPr lang="en-US" sz="2000" dirty="0">
                    <a:latin typeface="+mn-lt"/>
                  </a:rPr>
                  <a:t>is the effect of a parameter perturbation on the output</a:t>
                </a:r>
                <a:endParaRPr lang="en-US" sz="2000" kern="1000" spc="30" dirty="0">
                  <a:latin typeface="+mn-lt"/>
                  <a:cs typeface="Franklin Gothic Book"/>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827089" y="1557338"/>
                <a:ext cx="8281986" cy="359494"/>
              </a:xfrm>
              <a:prstGeom prst="rect">
                <a:avLst/>
              </a:prstGeom>
              <a:blipFill rotWithShape="1">
                <a:blip r:embed="rId9"/>
                <a:stretch>
                  <a:fillRect l="-1915" t="-16949" b="-32203"/>
                </a:stretch>
              </a:blipFill>
            </p:spPr>
            <p:txBody>
              <a:bodyPr/>
              <a:lstStyle/>
              <a:p>
                <a:r>
                  <a:rPr lang="en-US">
                    <a:noFill/>
                  </a:rPr>
                  <a:t> </a:t>
                </a:r>
              </a:p>
            </p:txBody>
          </p:sp>
        </mc:Fallback>
      </mc:AlternateContent>
      <p:sp>
        <p:nvSpPr>
          <p:cNvPr id="44" name="TextBox 43"/>
          <p:cNvSpPr txBox="1"/>
          <p:nvPr/>
        </p:nvSpPr>
        <p:spPr>
          <a:xfrm>
            <a:off x="3851920" y="2600109"/>
            <a:ext cx="2304256" cy="684875"/>
          </a:xfrm>
          <a:prstGeom prst="rect">
            <a:avLst/>
          </a:prstGeom>
          <a:noFill/>
        </p:spPr>
        <p:txBody>
          <a:bodyPr wrap="none" lIns="0" tIns="0" rIns="0" bIns="0" rtlCol="0" anchor="ctr">
            <a:noAutofit/>
          </a:bodyPr>
          <a:lstStyle/>
          <a:p>
            <a:pPr>
              <a:lnSpc>
                <a:spcPct val="110000"/>
              </a:lnSpc>
              <a:spcBef>
                <a:spcPts val="0"/>
              </a:spcBef>
            </a:pPr>
            <a:r>
              <a:rPr lang="en-US" sz="1800" kern="1000" spc="30" dirty="0">
                <a:solidFill>
                  <a:srgbClr val="686868"/>
                </a:solidFill>
                <a:latin typeface="+mn-lt"/>
                <a:cs typeface="Franklin Gothic Book"/>
              </a:rPr>
              <a:t>Perturbation of </a:t>
            </a:r>
            <a:br>
              <a:rPr lang="en-US" sz="1800" kern="1000" spc="30" dirty="0">
                <a:solidFill>
                  <a:srgbClr val="686868"/>
                </a:solidFill>
                <a:latin typeface="+mn-lt"/>
                <a:cs typeface="Franklin Gothic Book"/>
              </a:rPr>
            </a:br>
            <a:r>
              <a:rPr lang="en-US" sz="1800" kern="1000" spc="30" dirty="0">
                <a:solidFill>
                  <a:srgbClr val="686868"/>
                </a:solidFill>
                <a:latin typeface="+mn-lt"/>
                <a:cs typeface="Franklin Gothic Book"/>
              </a:rPr>
              <a:t>one parameter at a time</a:t>
            </a:r>
          </a:p>
        </p:txBody>
      </p:sp>
      <mc:AlternateContent xmlns:mc="http://schemas.openxmlformats.org/markup-compatibility/2006" xmlns:a14="http://schemas.microsoft.com/office/drawing/2010/main">
        <mc:Choice Requires="a14">
          <p:sp>
            <p:nvSpPr>
              <p:cNvPr id="45" name="TextBox 44"/>
              <p:cNvSpPr txBox="1"/>
              <p:nvPr/>
            </p:nvSpPr>
            <p:spPr>
              <a:xfrm>
                <a:off x="827088" y="2120623"/>
                <a:ext cx="2952823" cy="628185"/>
              </a:xfrm>
              <a:prstGeom prst="rect">
                <a:avLst/>
              </a:prstGeom>
              <a:noFill/>
            </p:spPr>
            <p:txBody>
              <a:bodyPr wrap="square" rtlCol="0">
                <a:spAutoFit/>
              </a:bodyPr>
              <a:lstStyle/>
              <a:p>
                <a:pPr algn="ctr">
                  <a:spcAft>
                    <a:spcPts val="0"/>
                  </a:spcAft>
                </a:pPr>
                <a14:m>
                  <m:oMathPara xmlns:m="http://schemas.openxmlformats.org/officeDocument/2006/math">
                    <m:oMathParaPr>
                      <m:jc m:val="left"/>
                    </m:oMathParaPr>
                    <m:oMath xmlns:m="http://schemas.openxmlformats.org/officeDocument/2006/math">
                      <m:r>
                        <a:rPr lang="en-US" sz="1800" b="0" i="1" smtClean="0">
                          <a:latin typeface="Cambria Math"/>
                        </a:rPr>
                        <m:t>𝐸</m:t>
                      </m:r>
                      <m:sSub>
                        <m:sSubPr>
                          <m:ctrlPr>
                            <a:rPr lang="en-US" sz="1800" b="0" i="1" smtClean="0">
                              <a:latin typeface="Cambria Math" panose="02040503050406030204" pitchFamily="18" charset="0"/>
                            </a:rPr>
                          </m:ctrlPr>
                        </m:sSubPr>
                        <m:e>
                          <m:r>
                            <a:rPr lang="en-US" sz="1800" b="0" i="1" smtClean="0">
                              <a:latin typeface="Cambria Math"/>
                            </a:rPr>
                            <m:t>𝐸</m:t>
                          </m:r>
                        </m:e>
                        <m:sub>
                          <m:r>
                            <a:rPr lang="en-US" sz="1800" b="0" i="1" smtClean="0">
                              <a:latin typeface="Cambria Math"/>
                            </a:rPr>
                            <m:t>𝑑</m:t>
                          </m:r>
                        </m:sub>
                      </m:sSub>
                      <m:r>
                        <a:rPr lang="en-US" sz="1800" i="1">
                          <a:latin typeface="Cambria Math"/>
                          <a:ea typeface="Cambria Math"/>
                        </a:rPr>
                        <m:t>≡</m:t>
                      </m:r>
                      <m:f>
                        <m:fPr>
                          <m:ctrlPr>
                            <a:rPr lang="en-US" sz="1800" b="0" i="1" smtClean="0">
                              <a:latin typeface="Cambria Math" panose="02040503050406030204" pitchFamily="18" charset="0"/>
                            </a:rPr>
                          </m:ctrlPr>
                        </m:fPr>
                        <m:num>
                          <m:r>
                            <a:rPr lang="en-US" sz="1800" b="0" i="1" smtClean="0">
                              <a:latin typeface="Cambria Math"/>
                            </a:rPr>
                            <m:t>𝑓</m:t>
                          </m:r>
                          <m:d>
                            <m:dPr>
                              <m:ctrlPr>
                                <a:rPr lang="en-US" sz="1800" b="0" i="1" smtClean="0">
                                  <a:latin typeface="Cambria Math" panose="02040503050406030204" pitchFamily="18" charset="0"/>
                                </a:rPr>
                              </m:ctrlPr>
                            </m:dPr>
                            <m:e>
                              <m:r>
                                <a:rPr lang="en-US" sz="1800" b="1" i="1" smtClean="0">
                                  <a:latin typeface="Cambria Math"/>
                                </a:rPr>
                                <m:t>𝒙</m:t>
                              </m:r>
                              <m:r>
                                <a:rPr lang="en-US" sz="1800" b="0" i="1" smtClean="0">
                                  <a:latin typeface="Cambria Math"/>
                                </a:rPr>
                                <m:t>+</m:t>
                              </m:r>
                              <m:r>
                                <m:rPr>
                                  <m:sty m:val="p"/>
                                </m:rPr>
                                <a:rPr lang="en-US" sz="1800" b="0" i="0" smtClean="0">
                                  <a:latin typeface="Cambria Math"/>
                                </a:rPr>
                                <m:t>Δ</m:t>
                              </m:r>
                              <m:r>
                                <a:rPr lang="en-US" sz="1800" b="0" i="1" smtClean="0">
                                  <a:latin typeface="Cambria Math"/>
                                </a:rPr>
                                <m:t>⋅</m:t>
                              </m:r>
                              <m:sSub>
                                <m:sSubPr>
                                  <m:ctrlPr>
                                    <a:rPr lang="en-US" sz="1800" b="0" i="1" smtClean="0">
                                      <a:latin typeface="Cambria Math" panose="02040503050406030204" pitchFamily="18" charset="0"/>
                                    </a:rPr>
                                  </m:ctrlPr>
                                </m:sSubPr>
                                <m:e>
                                  <m:r>
                                    <a:rPr lang="en-US" sz="1800" b="1" i="1" smtClean="0">
                                      <a:latin typeface="Cambria Math"/>
                                    </a:rPr>
                                    <m:t>𝒆</m:t>
                                  </m:r>
                                </m:e>
                                <m:sub>
                                  <m:r>
                                    <a:rPr lang="en-US" sz="1800" b="0" i="1" smtClean="0">
                                      <a:latin typeface="Cambria Math"/>
                                    </a:rPr>
                                    <m:t>𝑑</m:t>
                                  </m:r>
                                </m:sub>
                              </m:sSub>
                            </m:e>
                          </m:d>
                          <m:r>
                            <a:rPr lang="en-US" sz="1800" b="0" i="1" smtClean="0">
                              <a:latin typeface="Cambria Math"/>
                            </a:rPr>
                            <m:t>−</m:t>
                          </m:r>
                          <m:r>
                            <a:rPr lang="en-US" sz="1800" b="0" i="1" smtClean="0">
                              <a:latin typeface="Cambria Math"/>
                            </a:rPr>
                            <m:t>𝑓</m:t>
                          </m:r>
                          <m:r>
                            <a:rPr lang="en-US" sz="1800" b="0" i="1" smtClean="0">
                              <a:latin typeface="Cambria Math"/>
                            </a:rPr>
                            <m:t>(</m:t>
                          </m:r>
                          <m:r>
                            <a:rPr lang="en-US" sz="1800" b="1" i="1" smtClean="0">
                              <a:latin typeface="Cambria Math"/>
                            </a:rPr>
                            <m:t>𝒙</m:t>
                          </m:r>
                          <m:r>
                            <a:rPr lang="en-US" sz="1800" b="0" i="1" smtClean="0">
                              <a:latin typeface="Cambria Math"/>
                            </a:rPr>
                            <m:t>) </m:t>
                          </m:r>
                        </m:num>
                        <m:den>
                          <m:r>
                            <a:rPr lang="en-US" sz="1800" b="0" i="1" smtClean="0">
                              <a:latin typeface="Cambria Math"/>
                            </a:rPr>
                            <m:t> </m:t>
                          </m:r>
                          <m:r>
                            <m:rPr>
                              <m:sty m:val="p"/>
                            </m:rPr>
                            <a:rPr lang="en-US" sz="1800" b="0" i="0" smtClean="0">
                              <a:latin typeface="Cambria Math"/>
                            </a:rPr>
                            <m:t>Δ</m:t>
                          </m:r>
                        </m:den>
                      </m:f>
                    </m:oMath>
                  </m:oMathPara>
                </a14:m>
                <a:endParaRPr lang="de-CH" sz="1800" dirty="0">
                  <a:latin typeface="Raleway" panose="020B0003030101060003" pitchFamily="34"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27088" y="2120623"/>
                <a:ext cx="2952823" cy="628185"/>
              </a:xfrm>
              <a:prstGeom prst="rect">
                <a:avLst/>
              </a:prstGeom>
              <a:blipFill rotWithShape="1">
                <a:blip r:embed="rId10"/>
                <a:stretch>
                  <a:fillRect/>
                </a:stretch>
              </a:blipFill>
            </p:spPr>
            <p:txBody>
              <a:bodyPr/>
              <a:lstStyle/>
              <a:p>
                <a:r>
                  <a:rPr lang="en-US">
                    <a:noFill/>
                  </a:rPr>
                  <a:t> </a:t>
                </a:r>
              </a:p>
            </p:txBody>
          </p:sp>
        </mc:Fallback>
      </mc:AlternateContent>
      <p:sp>
        <p:nvSpPr>
          <p:cNvPr id="47" name="Isosceles Triangle 46"/>
          <p:cNvSpPr/>
          <p:nvPr/>
        </p:nvSpPr>
        <p:spPr bwMode="auto">
          <a:xfrm>
            <a:off x="3830860" y="233247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p:cNvSpPr/>
          <p:nvPr/>
        </p:nvSpPr>
        <p:spPr bwMode="auto">
          <a:xfrm>
            <a:off x="4602572" y="260010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stCxn id="48" idx="0"/>
            <a:endCxn id="47" idx="5"/>
          </p:cNvCxnSpPr>
          <p:nvPr/>
        </p:nvCxnSpPr>
        <p:spPr bwMode="auto">
          <a:xfrm rot="16200000" flipV="1">
            <a:off x="4187210" y="2122695"/>
            <a:ext cx="214141" cy="740687"/>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6" name="TextBox 25"/>
              <p:cNvSpPr txBox="1"/>
              <p:nvPr/>
            </p:nvSpPr>
            <p:spPr>
              <a:xfrm>
                <a:off x="684212" y="3436135"/>
                <a:ext cx="8280275" cy="720080"/>
              </a:xfrm>
              <a:prstGeom prst="rect">
                <a:avLst/>
              </a:prstGeom>
              <a:noFill/>
            </p:spPr>
            <p:txBody>
              <a:bodyPr wrap="none" lIns="0" tIns="0" rIns="0" bIns="0" rtlCol="0">
                <a:noAutofit/>
              </a:bodyPr>
              <a:lstStyle/>
              <a:p>
                <a:pPr>
                  <a:lnSpc>
                    <a:spcPct val="110000"/>
                  </a:lnSpc>
                  <a:spcBef>
                    <a:spcPts val="0"/>
                  </a:spcBef>
                </a:pPr>
                <a:r>
                  <a:rPr lang="en-US" sz="2000" b="1" dirty="0">
                    <a:latin typeface="+mn-lt"/>
                  </a:rPr>
                  <a:t>Over many replications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𝑁</m:t>
                        </m:r>
                      </m:e>
                      <m:sub>
                        <m:r>
                          <a:rPr lang="en-US" sz="2000" i="1">
                            <a:latin typeface="Cambria Math"/>
                          </a:rPr>
                          <m:t>𝑅</m:t>
                        </m:r>
                      </m:sub>
                    </m:sSub>
                  </m:oMath>
                </a14:m>
                <a:r>
                  <a:rPr lang="en-US" sz="2000" b="1" dirty="0">
                    <a:latin typeface="+mn-lt"/>
                  </a:rPr>
                  <a:t>, </a:t>
                </a:r>
                <a:r>
                  <a:rPr lang="en-US" sz="2000" dirty="0">
                    <a:latin typeface="+mn-lt"/>
                  </a:rPr>
                  <a:t>the statistics of </a:t>
                </a:r>
                <a14:m>
                  <m:oMath xmlns:m="http://schemas.openxmlformats.org/officeDocument/2006/math">
                    <m:r>
                      <a:rPr lang="en-US" sz="2000" b="0" i="1" smtClean="0">
                        <a:latin typeface="Cambria Math"/>
                      </a:rPr>
                      <m:t>𝐸</m:t>
                    </m:r>
                    <m:sSub>
                      <m:sSubPr>
                        <m:ctrlPr>
                          <a:rPr lang="en-US" sz="2000" b="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𝑑</m:t>
                        </m:r>
                      </m:sub>
                    </m:sSub>
                    <m:r>
                      <a:rPr lang="en-US" sz="2000" b="0" i="1" smtClean="0">
                        <a:latin typeface="Cambria Math"/>
                      </a:rPr>
                      <m:t> </m:t>
                    </m:r>
                  </m:oMath>
                </a14:m>
                <a:r>
                  <a:rPr lang="en-US" sz="2000" kern="1000" spc="30" dirty="0">
                    <a:latin typeface="+mn-lt"/>
                    <a:cs typeface="Franklin Gothic Book"/>
                  </a:rPr>
                  <a:t>is a </a:t>
                </a:r>
                <a:r>
                  <a:rPr lang="en-US" sz="2000" b="1" kern="1000" spc="30" dirty="0">
                    <a:latin typeface="+mn-lt"/>
                    <a:cs typeface="Franklin Gothic Book"/>
                  </a:rPr>
                  <a:t>global</a:t>
                </a:r>
                <a:r>
                  <a:rPr lang="en-US" sz="2000" kern="1000" spc="30" dirty="0">
                    <a:latin typeface="+mn-lt"/>
                    <a:cs typeface="Franklin Gothic Book"/>
                  </a:rPr>
                  <a:t> sensitivity measure</a:t>
                </a:r>
                <a:br>
                  <a:rPr lang="en-US" sz="2000" kern="1000" spc="30" dirty="0">
                    <a:latin typeface="+mn-lt"/>
                    <a:cs typeface="Franklin Gothic Book"/>
                  </a:rPr>
                </a:br>
                <a:r>
                  <a:rPr lang="en-US" sz="2000" kern="1000" spc="30" dirty="0">
                    <a:latin typeface="+mn-lt"/>
                    <a:cs typeface="Franklin Gothic Book"/>
                  </a:rPr>
                  <a:t>used in </a:t>
                </a:r>
                <a:r>
                  <a:rPr lang="en-US" sz="2000" b="1" kern="1000" spc="30" dirty="0">
                    <a:latin typeface="+mn-lt"/>
                    <a:cs typeface="Franklin Gothic Book"/>
                  </a:rPr>
                  <a:t>parameter importance ranking</a:t>
                </a:r>
              </a:p>
            </p:txBody>
          </p:sp>
        </mc:Choice>
        <mc:Fallback xmlns="">
          <p:sp>
            <p:nvSpPr>
              <p:cNvPr id="26" name="TextBox 25"/>
              <p:cNvSpPr txBox="1">
                <a:spLocks noRot="1" noChangeAspect="1" noMove="1" noResize="1" noEditPoints="1" noAdjustHandles="1" noChangeArrowheads="1" noChangeShapeType="1" noTextEdit="1"/>
              </p:cNvSpPr>
              <p:nvPr/>
            </p:nvSpPr>
            <p:spPr>
              <a:xfrm>
                <a:off x="684212" y="3436135"/>
                <a:ext cx="8280275" cy="720080"/>
              </a:xfrm>
              <a:prstGeom prst="rect">
                <a:avLst/>
              </a:prstGeom>
              <a:blipFill rotWithShape="1">
                <a:blip r:embed="rId12"/>
                <a:stretch>
                  <a:fillRect l="-1840" t="-9322" r="-1766"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83568" y="4437112"/>
                <a:ext cx="2952823" cy="9561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i="1">
                              <a:latin typeface="Cambria Math"/>
                            </a:rPr>
                            <m:t>𝜇</m:t>
                          </m:r>
                        </m:e>
                        <m:sub>
                          <m:r>
                            <a:rPr lang="en-US" sz="2000" b="0" i="1" smtClean="0">
                              <a:latin typeface="Cambria Math"/>
                            </a:rPr>
                            <m:t>𝑑</m:t>
                          </m:r>
                        </m:sub>
                        <m:sup>
                          <m:r>
                            <a:rPr lang="en-US" sz="2000" i="1">
                              <a:latin typeface="Cambria Math"/>
                            </a:rPr>
                            <m:t>∗</m:t>
                          </m:r>
                        </m:sup>
                      </m:sSubSup>
                      <m:r>
                        <a:rPr lang="en-US" sz="2000" i="1">
                          <a:latin typeface="Cambria Math"/>
                        </a:rPr>
                        <m:t>=</m:t>
                      </m:r>
                      <m:f>
                        <m:fPr>
                          <m:ctrlPr>
                            <a:rPr lang="en-US" sz="2000" i="1">
                              <a:latin typeface="Cambria Math" panose="02040503050406030204" pitchFamily="18" charset="0"/>
                            </a:rPr>
                          </m:ctrlPr>
                        </m:fPr>
                        <m:num>
                          <m:r>
                            <a:rPr lang="en-US" sz="2000" i="1">
                              <a:latin typeface="Cambria Math"/>
                            </a:rPr>
                            <m:t>1</m:t>
                          </m:r>
                        </m:num>
                        <m:den>
                          <m:sSub>
                            <m:sSubPr>
                              <m:ctrlPr>
                                <a:rPr lang="en-US" sz="2000" b="0" i="1" smtClean="0">
                                  <a:latin typeface="Cambria Math" panose="02040503050406030204" pitchFamily="18" charset="0"/>
                                </a:rPr>
                              </m:ctrlPr>
                            </m:sSubPr>
                            <m:e>
                              <m:r>
                                <a:rPr lang="en-US" sz="2000" b="0" i="1" smtClean="0">
                                  <a:latin typeface="Cambria Math"/>
                                </a:rPr>
                                <m:t>𝑁</m:t>
                              </m:r>
                            </m:e>
                            <m:sub>
                              <m:r>
                                <a:rPr lang="en-US" sz="2000" b="0" i="1" smtClean="0">
                                  <a:latin typeface="Cambria Math"/>
                                </a:rPr>
                                <m:t>𝑅</m:t>
                              </m:r>
                            </m:sub>
                          </m:sSub>
                        </m:den>
                      </m:f>
                      <m:nary>
                        <m:naryPr>
                          <m:chr m:val="∑"/>
                          <m:ctrlPr>
                            <a:rPr lang="en-US" sz="2000" i="1">
                              <a:latin typeface="Cambria Math" panose="02040503050406030204" pitchFamily="18" charset="0"/>
                            </a:rPr>
                          </m:ctrlPr>
                        </m:naryPr>
                        <m:sub>
                          <m:r>
                            <a:rPr lang="en-US" sz="2000" b="0" i="1" smtClean="0">
                              <a:latin typeface="Cambria Math"/>
                            </a:rPr>
                            <m:t>𝑟</m:t>
                          </m:r>
                          <m:r>
                            <a:rPr lang="en-US" sz="2000" i="1">
                              <a:latin typeface="Cambria Math"/>
                            </a:rPr>
                            <m:t>=1</m:t>
                          </m:r>
                        </m:sub>
                        <m:sup>
                          <m:sSub>
                            <m:sSubPr>
                              <m:ctrlPr>
                                <a:rPr lang="en-US" sz="2000" b="0" i="1" smtClean="0">
                                  <a:latin typeface="Cambria Math" panose="02040503050406030204" pitchFamily="18" charset="0"/>
                                </a:rPr>
                              </m:ctrlPr>
                            </m:sSubPr>
                            <m:e>
                              <m:r>
                                <a:rPr lang="en-US" sz="2000" b="0" i="1" smtClean="0">
                                  <a:latin typeface="Cambria Math"/>
                                </a:rPr>
                                <m:t>𝑁</m:t>
                              </m:r>
                            </m:e>
                            <m:sub>
                              <m:r>
                                <a:rPr lang="en-US" sz="2000" b="0" i="1" smtClean="0">
                                  <a:latin typeface="Cambria Math"/>
                                </a:rPr>
                                <m:t>𝑅</m:t>
                              </m:r>
                            </m:sub>
                          </m:sSub>
                        </m:sup>
                        <m:e>
                          <m:sSubSup>
                            <m:sSubSupPr>
                              <m:ctrlPr>
                                <a:rPr lang="en-US" sz="2000" i="1">
                                  <a:latin typeface="Cambria Math" panose="02040503050406030204" pitchFamily="18" charset="0"/>
                                </a:rPr>
                              </m:ctrlPr>
                            </m:sSubSupPr>
                            <m:e>
                              <m:r>
                                <a:rPr lang="en-US" sz="2000" i="1">
                                  <a:latin typeface="Cambria Math"/>
                                </a:rPr>
                                <m:t>|</m:t>
                              </m:r>
                              <m:r>
                                <a:rPr lang="en-US" sz="2000" i="1">
                                  <a:latin typeface="Cambria Math"/>
                                </a:rPr>
                                <m:t>𝐸𝐸</m:t>
                              </m:r>
                            </m:e>
                            <m:sub>
                              <m:r>
                                <a:rPr lang="en-US" sz="2000" b="0" i="1" smtClean="0">
                                  <a:latin typeface="Cambria Math"/>
                                </a:rPr>
                                <m:t>𝑑</m:t>
                              </m:r>
                            </m:sub>
                            <m:sup>
                              <m:r>
                                <a:rPr lang="en-US" sz="2000" b="0" i="1" smtClean="0">
                                  <a:latin typeface="Cambria Math"/>
                                </a:rPr>
                                <m:t>𝑟</m:t>
                              </m:r>
                            </m:sup>
                          </m:sSubSup>
                          <m:r>
                            <a:rPr lang="en-US" sz="2000" i="1">
                              <a:latin typeface="Cambria Math"/>
                            </a:rPr>
                            <m:t>|</m:t>
                          </m:r>
                        </m:e>
                      </m:nary>
                    </m:oMath>
                  </m:oMathPara>
                </a14:m>
                <a:endParaRPr lang="en-US"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83568" y="4437112"/>
                <a:ext cx="2952823" cy="956159"/>
              </a:xfrm>
              <a:prstGeom prst="rect">
                <a:avLst/>
              </a:prstGeom>
              <a:blipFill rotWithShape="1">
                <a:blip r:embed="rId13"/>
                <a:stretch>
                  <a:fillRect/>
                </a:stretch>
              </a:blipFill>
            </p:spPr>
            <p:txBody>
              <a:bodyPr/>
              <a:lstStyle/>
              <a:p>
                <a:r>
                  <a:rPr lang="en-US">
                    <a:noFill/>
                  </a:rPr>
                  <a:t> </a:t>
                </a:r>
              </a:p>
            </p:txBody>
          </p:sp>
        </mc:Fallback>
      </mc:AlternateContent>
      <p:sp>
        <p:nvSpPr>
          <p:cNvPr id="29" name="TextBox 28"/>
          <p:cNvSpPr txBox="1"/>
          <p:nvPr/>
        </p:nvSpPr>
        <p:spPr>
          <a:xfrm>
            <a:off x="3636391" y="4437113"/>
            <a:ext cx="2303760" cy="998862"/>
          </a:xfrm>
          <a:prstGeom prst="rect">
            <a:avLst/>
          </a:prstGeom>
          <a:noFill/>
        </p:spPr>
        <p:txBody>
          <a:bodyPr wrap="none" lIns="0" tIns="0" rIns="0" bIns="0" rtlCol="0" anchor="ctr">
            <a:noAutofit/>
          </a:bodyPr>
          <a:lstStyle/>
          <a:p>
            <a:pPr>
              <a:lnSpc>
                <a:spcPct val="110000"/>
              </a:lnSpc>
              <a:spcBef>
                <a:spcPts val="0"/>
              </a:spcBef>
            </a:pPr>
            <a:r>
              <a:rPr lang="en-US" sz="2000" kern="1000" spc="30" dirty="0">
                <a:cs typeface="Franklin Gothic Book"/>
              </a:rPr>
              <a:t>Mean of</a:t>
            </a:r>
            <a:br>
              <a:rPr lang="en-US" sz="2000" kern="1000" spc="30" dirty="0">
                <a:cs typeface="Franklin Gothic Book"/>
              </a:rPr>
            </a:br>
            <a:r>
              <a:rPr lang="en-US" sz="2000" kern="1000" spc="30" dirty="0">
                <a:cs typeface="Franklin Gothic Book"/>
              </a:rPr>
              <a:t>absolute value</a:t>
            </a:r>
          </a:p>
        </p:txBody>
      </p:sp>
      <p:pic>
        <p:nvPicPr>
          <p:cNvPr id="30" name="Picture 2" descr="C:\Users\wicaksono_d\Desktop\npic\test_functi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71970" y="4059070"/>
            <a:ext cx="3096344" cy="23222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156177" y="3828279"/>
            <a:ext cx="2520528" cy="464818"/>
          </a:xfrm>
          <a:prstGeom prst="rect">
            <a:avLst/>
          </a:prstGeom>
          <a:noFill/>
        </p:spPr>
        <p:txBody>
          <a:bodyPr wrap="none" lIns="0" tIns="0" rIns="0" bIns="0" rtlCol="0" anchor="ctr">
            <a:noAutofit/>
          </a:bodyPr>
          <a:lstStyle/>
          <a:p>
            <a:pPr algn="ctr">
              <a:lnSpc>
                <a:spcPct val="110000"/>
              </a:lnSpc>
              <a:spcBef>
                <a:spcPts val="0"/>
              </a:spcBef>
            </a:pPr>
            <a:r>
              <a:rPr lang="en-US" sz="1800" kern="1000" spc="30" dirty="0">
                <a:solidFill>
                  <a:srgbClr val="686868"/>
                </a:solidFill>
                <a:latin typeface="+mn-lt"/>
                <a:cs typeface="Franklin Gothic Book"/>
              </a:rPr>
              <a:t>A complex model</a:t>
            </a:r>
          </a:p>
        </p:txBody>
      </p:sp>
    </p:spTree>
    <p:extLst>
      <p:ext uri="{BB962C8B-B14F-4D97-AF65-F5344CB8AC3E}">
        <p14:creationId xmlns:p14="http://schemas.microsoft.com/office/powerpoint/2010/main" val="259318111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3442121" y="1859632"/>
            <a:ext cx="3657600" cy="3657600"/>
            <a:chOff x="5436096" y="2924944"/>
            <a:chExt cx="3657600" cy="3657600"/>
          </a:xfrm>
        </p:grpSpPr>
        <p:pic>
          <p:nvPicPr>
            <p:cNvPr id="23" name="Picture 4" descr="W:\project\stars\workspace\RND\SB-RND-ACT-006-13\WD41\projects\temp\wd41-all\figures\defense\figures\plotOATIllustration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2924944"/>
              <a:ext cx="3657600" cy="3657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4" name="TextBox 23"/>
                <p:cNvSpPr txBox="1"/>
                <p:nvPr/>
              </p:nvSpPr>
              <p:spPr>
                <a:xfrm rot="16200000">
                  <a:off x="4601307" y="4533026"/>
                  <a:ext cx="2448271" cy="310883"/>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400" b="0" i="1" kern="1000" spc="30" dirty="0" smtClean="0">
                                <a:latin typeface="Cambria Math" panose="02040503050406030204" pitchFamily="18" charset="0"/>
                                <a:cs typeface="Franklin Gothic Book"/>
                              </a:rPr>
                            </m:ctrlPr>
                          </m:sSubPr>
                          <m:e>
                            <m:r>
                              <a:rPr lang="en-US" sz="2400" b="0" i="1" kern="1000" spc="30" dirty="0" smtClean="0">
                                <a:latin typeface="Cambria Math"/>
                                <a:cs typeface="Franklin Gothic Book"/>
                              </a:rPr>
                              <m:t>𝑥</m:t>
                            </m:r>
                          </m:e>
                          <m:sub>
                            <m:r>
                              <a:rPr lang="en-US" sz="2400" b="0" i="1" kern="1000" spc="30" dirty="0" smtClean="0">
                                <a:latin typeface="Cambria Math"/>
                                <a:cs typeface="Franklin Gothic Book"/>
                              </a:rPr>
                              <m:t>2</m:t>
                            </m:r>
                          </m:sub>
                        </m:sSub>
                      </m:oMath>
                    </m:oMathPara>
                  </a14:m>
                  <a:endParaRPr lang="en-US" sz="2400" kern="1000" spc="30" dirty="0">
                    <a:latin typeface="+mn-lt"/>
                    <a:cs typeface="Franklin Gothic Book"/>
                  </a:endParaRPr>
                </a:p>
              </p:txBody>
            </p:sp>
          </mc:Choice>
          <mc:Fallback xmlns="">
            <p:sp>
              <p:nvSpPr>
                <p:cNvPr id="8" name="TextBox 7"/>
                <p:cNvSpPr txBox="1">
                  <a:spLocks noRot="1" noChangeAspect="1" noMove="1" noResize="1" noEditPoints="1" noAdjustHandles="1" noChangeArrowheads="1" noChangeShapeType="1" noTextEdit="1"/>
                </p:cNvSpPr>
                <p:nvPr/>
              </p:nvSpPr>
              <p:spPr>
                <a:xfrm rot="16200000">
                  <a:off x="4601307" y="4533026"/>
                  <a:ext cx="2448271" cy="310883"/>
                </a:xfrm>
                <a:prstGeom prst="rect">
                  <a:avLst/>
                </a:prstGeom>
                <a:blipFill rotWithShape="1">
                  <a:blip r:embed="rId4"/>
                  <a:stretch>
                    <a:fillRect r="-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459016" y="6237312"/>
                  <a:ext cx="2160240" cy="310883"/>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400" b="0" i="1" kern="1000" spc="30" dirty="0" smtClean="0">
                                <a:latin typeface="Cambria Math" panose="02040503050406030204" pitchFamily="18" charset="0"/>
                                <a:cs typeface="Franklin Gothic Book"/>
                              </a:rPr>
                            </m:ctrlPr>
                          </m:sSubPr>
                          <m:e>
                            <m:r>
                              <a:rPr lang="en-US" sz="2400" b="0" i="1" kern="1000" spc="30" dirty="0" smtClean="0">
                                <a:latin typeface="Cambria Math"/>
                                <a:cs typeface="Franklin Gothic Book"/>
                              </a:rPr>
                              <m:t>𝑥</m:t>
                            </m:r>
                          </m:e>
                          <m:sub>
                            <m:r>
                              <a:rPr lang="en-US" sz="2400" b="0" i="1" kern="1000" spc="30" dirty="0" smtClean="0">
                                <a:latin typeface="Cambria Math"/>
                                <a:cs typeface="Franklin Gothic Book"/>
                              </a:rPr>
                              <m:t>1</m:t>
                            </m:r>
                          </m:sub>
                        </m:sSub>
                      </m:oMath>
                    </m:oMathPara>
                  </a14:m>
                  <a:endParaRPr lang="en-US" sz="2400" kern="1000" spc="30" dirty="0">
                    <a:latin typeface="+mn-lt"/>
                    <a:cs typeface="Franklin Gothic Book"/>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459016" y="6237312"/>
                  <a:ext cx="2160240" cy="310883"/>
                </a:xfrm>
                <a:prstGeom prst="rect">
                  <a:avLst/>
                </a:prstGeom>
                <a:blipFill rotWithShape="1">
                  <a:blip r:embed="rId5"/>
                  <a:stretch>
                    <a:fillRect b="-3922"/>
                  </a:stretch>
                </a:blipFill>
              </p:spPr>
              <p:txBody>
                <a:bodyPr/>
                <a:lstStyle/>
                <a:p>
                  <a:r>
                    <a:rPr lang="en-US">
                      <a:noFill/>
                    </a:rPr>
                    <a:t> </a:t>
                  </a:r>
                </a:p>
              </p:txBody>
            </p:sp>
          </mc:Fallback>
        </mc:AlternateContent>
        <p:sp>
          <p:nvSpPr>
            <p:cNvPr id="26" name="TextBox 25"/>
            <p:cNvSpPr txBox="1"/>
            <p:nvPr/>
          </p:nvSpPr>
          <p:spPr>
            <a:xfrm>
              <a:off x="6141368" y="3041412"/>
              <a:ext cx="2952328" cy="288032"/>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Radial Scheme</a:t>
              </a:r>
            </a:p>
          </p:txBody>
        </p:sp>
      </p:grpSp>
      <p:grpSp>
        <p:nvGrpSpPr>
          <p:cNvPr id="49" name="Group 48"/>
          <p:cNvGrpSpPr/>
          <p:nvPr/>
        </p:nvGrpSpPr>
        <p:grpSpPr>
          <a:xfrm>
            <a:off x="251520" y="1859632"/>
            <a:ext cx="3478086" cy="3657600"/>
            <a:chOff x="229817" y="2999527"/>
            <a:chExt cx="3478086" cy="3657600"/>
          </a:xfrm>
        </p:grpSpPr>
        <p:pic>
          <p:nvPicPr>
            <p:cNvPr id="51" name="Picture 3" descr="W:\project\stars\workspace\RND\SB-RND-ACT-006-13\WD41\projects\temp\wd41-all\figures\defense\figures\plotOATIllustration_1.png"/>
            <p:cNvPicPr>
              <a:picLocks noChangeAspect="1" noChangeArrowheads="1"/>
            </p:cNvPicPr>
            <p:nvPr/>
          </p:nvPicPr>
          <p:blipFill rotWithShape="1">
            <a:blip r:embed="rId6">
              <a:extLst>
                <a:ext uri="{28A0092B-C50C-407E-A947-70E740481C1C}">
                  <a14:useLocalDpi xmlns:a14="http://schemas.microsoft.com/office/drawing/2010/main" val="0"/>
                </a:ext>
              </a:extLst>
            </a:blip>
            <a:srcRect l="17331"/>
            <a:stretch/>
          </p:blipFill>
          <p:spPr bwMode="auto">
            <a:xfrm>
              <a:off x="684212" y="2999527"/>
              <a:ext cx="3023691" cy="3657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2" name="TextBox 51"/>
                <p:cNvSpPr txBox="1"/>
                <p:nvPr/>
              </p:nvSpPr>
              <p:spPr>
                <a:xfrm>
                  <a:off x="1309936" y="6311895"/>
                  <a:ext cx="2160240" cy="310883"/>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400" b="0" i="1" kern="1000" spc="30" dirty="0" smtClean="0">
                                <a:latin typeface="Cambria Math" panose="02040503050406030204" pitchFamily="18" charset="0"/>
                                <a:cs typeface="Franklin Gothic Book"/>
                              </a:rPr>
                            </m:ctrlPr>
                          </m:sSubPr>
                          <m:e>
                            <m:r>
                              <a:rPr lang="en-US" sz="2400" b="0" i="1" kern="1000" spc="30" dirty="0" smtClean="0">
                                <a:latin typeface="Cambria Math"/>
                                <a:cs typeface="Franklin Gothic Book"/>
                              </a:rPr>
                              <m:t>𝑥</m:t>
                            </m:r>
                          </m:e>
                          <m:sub>
                            <m:r>
                              <a:rPr lang="en-US" sz="2400" b="0" i="1" kern="1000" spc="30" dirty="0" smtClean="0">
                                <a:latin typeface="Cambria Math"/>
                                <a:cs typeface="Franklin Gothic Book"/>
                              </a:rPr>
                              <m:t>1</m:t>
                            </m:r>
                          </m:sub>
                        </m:sSub>
                      </m:oMath>
                    </m:oMathPara>
                  </a14:m>
                  <a:endParaRPr lang="en-US" sz="2400" kern="1000" spc="30" dirty="0">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309936" y="6311895"/>
                  <a:ext cx="2160240" cy="310883"/>
                </a:xfrm>
                <a:prstGeom prst="rect">
                  <a:avLst/>
                </a:prstGeom>
                <a:blipFill rotWithShape="1">
                  <a:blip r:embed="rId7"/>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rot="16200000">
                  <a:off x="-838877" y="4629376"/>
                  <a:ext cx="2448271" cy="310883"/>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400" b="0" i="1" kern="1000" spc="30" dirty="0" smtClean="0">
                                <a:latin typeface="Cambria Math" panose="02040503050406030204" pitchFamily="18" charset="0"/>
                                <a:cs typeface="Franklin Gothic Book"/>
                              </a:rPr>
                            </m:ctrlPr>
                          </m:sSubPr>
                          <m:e>
                            <m:r>
                              <a:rPr lang="en-US" sz="2400" b="0" i="1" kern="1000" spc="30" dirty="0" smtClean="0">
                                <a:latin typeface="Cambria Math"/>
                                <a:cs typeface="Franklin Gothic Book"/>
                              </a:rPr>
                              <m:t>𝑥</m:t>
                            </m:r>
                          </m:e>
                          <m:sub>
                            <m:r>
                              <a:rPr lang="en-US" sz="2400" b="0" i="1" kern="1000" spc="30" dirty="0" smtClean="0">
                                <a:latin typeface="Cambria Math"/>
                                <a:cs typeface="Franklin Gothic Book"/>
                              </a:rPr>
                              <m:t>2</m:t>
                            </m:r>
                          </m:sub>
                        </m:sSub>
                      </m:oMath>
                    </m:oMathPara>
                  </a14:m>
                  <a:endParaRPr lang="en-US" sz="2400" kern="1000" spc="30" dirty="0">
                    <a:latin typeface="+mn-lt"/>
                    <a:cs typeface="Franklin Gothic Book"/>
                  </a:endParaRPr>
                </a:p>
              </p:txBody>
            </p:sp>
          </mc:Choice>
          <mc:Fallback xmlns="">
            <p:sp>
              <p:nvSpPr>
                <p:cNvPr id="7" name="TextBox 6"/>
                <p:cNvSpPr txBox="1">
                  <a:spLocks noRot="1" noChangeAspect="1" noMove="1" noResize="1" noEditPoints="1" noAdjustHandles="1" noChangeArrowheads="1" noChangeShapeType="1" noTextEdit="1"/>
                </p:cNvSpPr>
                <p:nvPr/>
              </p:nvSpPr>
              <p:spPr>
                <a:xfrm rot="16200000">
                  <a:off x="-838877" y="4629376"/>
                  <a:ext cx="2448271" cy="310883"/>
                </a:xfrm>
                <a:prstGeom prst="rect">
                  <a:avLst/>
                </a:prstGeom>
                <a:blipFill rotWithShape="1">
                  <a:blip r:embed="rId8"/>
                  <a:stretch>
                    <a:fillRect r="-3922"/>
                  </a:stretch>
                </a:blipFill>
              </p:spPr>
              <p:txBody>
                <a:bodyPr/>
                <a:lstStyle/>
                <a:p>
                  <a:r>
                    <a:rPr lang="en-US">
                      <a:noFill/>
                    </a:rPr>
                    <a:t> </a:t>
                  </a:r>
                </a:p>
              </p:txBody>
            </p:sp>
          </mc:Fallback>
        </mc:AlternateContent>
        <p:sp>
          <p:nvSpPr>
            <p:cNvPr id="54" name="TextBox 53"/>
            <p:cNvSpPr txBox="1"/>
            <p:nvPr/>
          </p:nvSpPr>
          <p:spPr>
            <a:xfrm>
              <a:off x="826914" y="3115994"/>
              <a:ext cx="2808288" cy="28803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Trajectory Scheme</a:t>
              </a:r>
            </a:p>
          </p:txBody>
        </p:sp>
      </p:grpSp>
      <p:sp>
        <p:nvSpPr>
          <p:cNvPr id="2" name="Titel 1"/>
          <p:cNvSpPr>
            <a:spLocks noGrp="1"/>
          </p:cNvSpPr>
          <p:nvPr>
            <p:ph type="title"/>
          </p:nvPr>
        </p:nvSpPr>
        <p:spPr/>
        <p:txBody>
          <a:bodyPr/>
          <a:lstStyle/>
          <a:p>
            <a:r>
              <a:rPr lang="de-CH" dirty="0"/>
              <a:t>Global </a:t>
            </a:r>
            <a:r>
              <a:rPr lang="de-CH" dirty="0" err="1"/>
              <a:t>Sensitivity</a:t>
            </a:r>
            <a:r>
              <a:rPr lang="de-CH" dirty="0"/>
              <a:t> Analysis </a:t>
            </a:r>
            <a:r>
              <a:rPr lang="de-CH" dirty="0" err="1"/>
              <a:t>for</a:t>
            </a:r>
            <a:r>
              <a:rPr lang="de-CH" dirty="0"/>
              <a:t> Screening:</a:t>
            </a:r>
            <a:br>
              <a:rPr lang="de-CH" dirty="0"/>
            </a:br>
            <a:r>
              <a:rPr lang="de-CH" dirty="0"/>
              <a:t>The Morris Screening </a:t>
            </a:r>
            <a:r>
              <a:rPr lang="de-CH" dirty="0" err="1"/>
              <a:t>Method</a:t>
            </a:r>
            <a:endParaRPr lang="de-CH" dirty="0"/>
          </a:p>
        </p:txBody>
      </p:sp>
      <p:sp>
        <p:nvSpPr>
          <p:cNvPr id="40" name="Isosceles Triangle 39"/>
          <p:cNvSpPr/>
          <p:nvPr/>
        </p:nvSpPr>
        <p:spPr bwMode="auto">
          <a:xfrm>
            <a:off x="7152015" y="233247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1" name="Isosceles Triangle 40"/>
          <p:cNvSpPr/>
          <p:nvPr/>
        </p:nvSpPr>
        <p:spPr bwMode="auto">
          <a:xfrm>
            <a:off x="7923727" y="260010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mc:Choice xmlns:a14="http://schemas.microsoft.com/office/drawing/2010/main" Requires="a14">
          <p:sp>
            <p:nvSpPr>
              <p:cNvPr id="44" name="TextBox 43"/>
              <p:cNvSpPr txBox="1"/>
              <p:nvPr/>
            </p:nvSpPr>
            <p:spPr>
              <a:xfrm>
                <a:off x="3815295" y="5854142"/>
                <a:ext cx="295282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𝑁</m:t>
                      </m:r>
                      <m:r>
                        <a:rPr lang="en-US" sz="2000" i="1">
                          <a:latin typeface="Cambria Math"/>
                        </a:rPr>
                        <m:t>=</m:t>
                      </m:r>
                      <m:sSub>
                        <m:sSubPr>
                          <m:ctrlPr>
                            <a:rPr lang="en-US" sz="2000" b="0" i="1" smtClean="0">
                              <a:latin typeface="Cambria Math" panose="02040503050406030204" pitchFamily="18" charset="0"/>
                            </a:rPr>
                          </m:ctrlPr>
                        </m:sSubPr>
                        <m:e>
                          <m:r>
                            <a:rPr lang="en-US" sz="2000" i="1" smtClean="0">
                              <a:latin typeface="Cambria Math"/>
                            </a:rPr>
                            <m:t>𝑁</m:t>
                          </m:r>
                        </m:e>
                        <m:sub>
                          <m:r>
                            <a:rPr lang="en-US" sz="2000" b="0" i="1" smtClean="0">
                              <a:latin typeface="Cambria Math"/>
                            </a:rPr>
                            <m:t>𝑅</m:t>
                          </m:r>
                        </m:sub>
                      </m:sSub>
                      <m:r>
                        <a:rPr lang="en-US" sz="2000" b="0" i="1" smtClean="0">
                          <a:latin typeface="Cambria Math"/>
                        </a:rPr>
                        <m:t>×(</m:t>
                      </m:r>
                      <m:r>
                        <a:rPr lang="en-US" sz="2000" b="0" i="1" smtClean="0">
                          <a:latin typeface="Cambria Math"/>
                        </a:rPr>
                        <m:t>𝐷</m:t>
                      </m:r>
                      <m:r>
                        <a:rPr lang="en-US" sz="2000" b="0" i="1" smtClean="0">
                          <a:latin typeface="Cambria Math"/>
                        </a:rPr>
                        <m:t>+1)</m:t>
                      </m:r>
                    </m:oMath>
                  </m:oMathPara>
                </a14:m>
                <a:endParaRPr lang="en-US" sz="2000" dirty="0"/>
              </a:p>
            </p:txBody>
          </p:sp>
        </mc:Choice>
        <mc:Fallback>
          <p:sp>
            <p:nvSpPr>
              <p:cNvPr id="44" name="TextBox 43"/>
              <p:cNvSpPr txBox="1">
                <a:spLocks noRot="1" noChangeAspect="1" noMove="1" noResize="1" noEditPoints="1" noAdjustHandles="1" noChangeArrowheads="1" noChangeShapeType="1" noTextEdit="1"/>
              </p:cNvSpPr>
              <p:nvPr/>
            </p:nvSpPr>
            <p:spPr>
              <a:xfrm>
                <a:off x="3815295" y="5854142"/>
                <a:ext cx="2952823" cy="400110"/>
              </a:xfrm>
              <a:prstGeom prst="rect">
                <a:avLst/>
              </a:prstGeom>
              <a:blipFill>
                <a:blip r:embed="rId9"/>
                <a:stretch>
                  <a:fillRect b="-18182"/>
                </a:stretch>
              </a:blipFill>
            </p:spPr>
            <p:txBody>
              <a:bodyPr/>
              <a:lstStyle/>
              <a:p>
                <a:r>
                  <a:rPr lang="en-VI">
                    <a:noFill/>
                  </a:rPr>
                  <a:t> </a:t>
                </a:r>
              </a:p>
            </p:txBody>
          </p:sp>
        </mc:Fallback>
      </mc:AlternateContent>
      <p:sp>
        <p:nvSpPr>
          <p:cNvPr id="45" name="TextBox 44"/>
          <p:cNvSpPr txBox="1"/>
          <p:nvPr/>
        </p:nvSpPr>
        <p:spPr>
          <a:xfrm>
            <a:off x="251519" y="5561691"/>
            <a:ext cx="3311551" cy="1035959"/>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Computation cost (Code runs)</a:t>
            </a:r>
          </a:p>
        </p:txBody>
      </p:sp>
      <p:sp>
        <p:nvSpPr>
          <p:cNvPr id="46" name="TextBox 45"/>
          <p:cNvSpPr txBox="1"/>
          <p:nvPr/>
        </p:nvSpPr>
        <p:spPr>
          <a:xfrm>
            <a:off x="4355728" y="6276550"/>
            <a:ext cx="2520528" cy="464818"/>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solidFill>
                  <a:srgbClr val="686868"/>
                </a:solidFill>
                <a:latin typeface="+mn-lt"/>
                <a:cs typeface="Franklin Gothic Book"/>
              </a:rPr>
              <a:t># of parameters</a:t>
            </a:r>
          </a:p>
        </p:txBody>
      </p:sp>
      <p:cxnSp>
        <p:nvCxnSpPr>
          <p:cNvPr id="14" name="Straight Connector 13"/>
          <p:cNvCxnSpPr>
            <a:cxnSpLocks/>
          </p:cNvCxnSpPr>
          <p:nvPr/>
        </p:nvCxnSpPr>
        <p:spPr bwMode="auto">
          <a:xfrm>
            <a:off x="5615992" y="6192672"/>
            <a:ext cx="0" cy="151399"/>
          </a:xfrm>
          <a:prstGeom prst="line">
            <a:avLst/>
          </a:prstGeom>
          <a:solidFill>
            <a:schemeClr val="accent1"/>
          </a:solidFill>
          <a:ln w="25400" cap="flat" cmpd="sng" algn="ctr">
            <a:solidFill>
              <a:srgbClr val="505050"/>
            </a:solidFill>
            <a:prstDash val="solid"/>
            <a:round/>
            <a:headEnd type="none" w="med" len="med"/>
            <a:tailEnd type="none" w="med" len="med"/>
          </a:ln>
          <a:effectLst/>
        </p:spPr>
      </p:cxnSp>
      <mc:AlternateContent xmlns:mc="http://schemas.openxmlformats.org/markup-compatibility/2006">
        <mc:Choice xmlns:a14="http://schemas.microsoft.com/office/drawing/2010/main" Requires="a14">
          <p:sp>
            <p:nvSpPr>
              <p:cNvPr id="47" name="TextBox 46"/>
              <p:cNvSpPr txBox="1"/>
              <p:nvPr/>
            </p:nvSpPr>
            <p:spPr>
              <a:xfrm>
                <a:off x="5275511" y="5517232"/>
                <a:ext cx="792670" cy="464818"/>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solidFill>
                            <a:srgbClr val="686868"/>
                          </a:solidFill>
                          <a:latin typeface="Cambria Math"/>
                          <a:cs typeface="Franklin Gothic Book"/>
                        </a:rPr>
                        <m:t>&lt;</m:t>
                      </m:r>
                      <m:sSup>
                        <m:sSupPr>
                          <m:ctrlPr>
                            <a:rPr lang="en-US" sz="2000" b="1" i="1" kern="1000" spc="30" smtClean="0">
                              <a:solidFill>
                                <a:srgbClr val="686868"/>
                              </a:solidFill>
                              <a:latin typeface="Cambria Math" panose="02040503050406030204" pitchFamily="18" charset="0"/>
                              <a:cs typeface="Franklin Gothic Book"/>
                            </a:rPr>
                          </m:ctrlPr>
                        </m:sSupPr>
                        <m:e>
                          <m:r>
                            <a:rPr lang="en-US" sz="2000" b="1" i="1" kern="1000" spc="30" smtClean="0">
                              <a:solidFill>
                                <a:srgbClr val="686868"/>
                              </a:solidFill>
                              <a:latin typeface="Cambria Math"/>
                              <a:cs typeface="Franklin Gothic Book"/>
                            </a:rPr>
                            <m:t>𝟏𝟎</m:t>
                          </m:r>
                        </m:e>
                        <m:sup>
                          <m:r>
                            <a:rPr lang="en-US" sz="2000" b="1" i="1" kern="1000" spc="30" smtClean="0">
                              <a:solidFill>
                                <a:srgbClr val="686868"/>
                              </a:solidFill>
                              <a:latin typeface="Cambria Math"/>
                              <a:cs typeface="Franklin Gothic Book"/>
                            </a:rPr>
                            <m:t>𝟑</m:t>
                          </m:r>
                        </m:sup>
                      </m:sSup>
                    </m:oMath>
                  </m:oMathPara>
                </a14:m>
                <a:endParaRPr lang="en-US" sz="2000" b="1" kern="1000" spc="30" dirty="0">
                  <a:solidFill>
                    <a:srgbClr val="686868"/>
                  </a:solidFill>
                  <a:latin typeface="+mn-lt"/>
                  <a:cs typeface="Franklin Gothic Book"/>
                </a:endParaRPr>
              </a:p>
            </p:txBody>
          </p:sp>
        </mc:Choice>
        <mc:Fallback>
          <p:sp>
            <p:nvSpPr>
              <p:cNvPr id="47" name="TextBox 46"/>
              <p:cNvSpPr txBox="1">
                <a:spLocks noRot="1" noChangeAspect="1" noMove="1" noResize="1" noEditPoints="1" noAdjustHandles="1" noChangeArrowheads="1" noChangeShapeType="1" noTextEdit="1"/>
              </p:cNvSpPr>
              <p:nvPr/>
            </p:nvSpPr>
            <p:spPr>
              <a:xfrm>
                <a:off x="5275511" y="5517232"/>
                <a:ext cx="792670" cy="464818"/>
              </a:xfrm>
              <a:prstGeom prst="rect">
                <a:avLst/>
              </a:prstGeom>
              <a:blipFill>
                <a:blip r:embed="rId10"/>
                <a:stretch>
                  <a:fillRect l="-8462"/>
                </a:stretch>
              </a:blipFill>
            </p:spPr>
            <p:txBody>
              <a:bodyPr/>
              <a:lstStyle/>
              <a:p>
                <a:r>
                  <a:rPr lang="en-VI">
                    <a:noFill/>
                  </a:rPr>
                  <a:t> </a:t>
                </a:r>
              </a:p>
            </p:txBody>
          </p:sp>
        </mc:Fallback>
      </mc:AlternateContent>
      <p:sp>
        <p:nvSpPr>
          <p:cNvPr id="48" name="Isosceles Triangle 47"/>
          <p:cNvSpPr/>
          <p:nvPr/>
        </p:nvSpPr>
        <p:spPr bwMode="auto">
          <a:xfrm>
            <a:off x="4906363" y="584505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50" name="Elbow Connector 49"/>
          <p:cNvCxnSpPr>
            <a:cxnSpLocks/>
            <a:stCxn id="47" idx="1"/>
            <a:endCxn id="48" idx="0"/>
          </p:cNvCxnSpPr>
          <p:nvPr/>
        </p:nvCxnSpPr>
        <p:spPr bwMode="auto">
          <a:xfrm rot="10800000" flipV="1">
            <a:off x="4968415" y="5749641"/>
            <a:ext cx="307097" cy="95412"/>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29" name="Rectangle 28"/>
          <p:cNvSpPr/>
          <p:nvPr/>
        </p:nvSpPr>
        <p:spPr>
          <a:xfrm>
            <a:off x="7416941" y="4149080"/>
            <a:ext cx="1691563" cy="1015663"/>
          </a:xfrm>
          <a:prstGeom prst="rect">
            <a:avLst/>
          </a:prstGeom>
        </p:spPr>
        <p:txBody>
          <a:bodyPr wrap="square">
            <a:spAutoFit/>
          </a:bodyPr>
          <a:lstStyle/>
          <a:p>
            <a:pPr>
              <a:spcAft>
                <a:spcPts val="600"/>
              </a:spcAft>
            </a:pPr>
            <a:r>
              <a:rPr lang="en-US" sz="2000" dirty="0">
                <a:latin typeface="+mn-lt"/>
              </a:rPr>
              <a:t>Base / starting points</a:t>
            </a:r>
          </a:p>
        </p:txBody>
      </p:sp>
      <p:sp>
        <p:nvSpPr>
          <p:cNvPr id="30" name="Rectangle 29"/>
          <p:cNvSpPr/>
          <p:nvPr/>
        </p:nvSpPr>
        <p:spPr>
          <a:xfrm>
            <a:off x="7416941" y="4948619"/>
            <a:ext cx="1691563" cy="707886"/>
          </a:xfrm>
          <a:prstGeom prst="rect">
            <a:avLst/>
          </a:prstGeom>
        </p:spPr>
        <p:txBody>
          <a:bodyPr wrap="square">
            <a:spAutoFit/>
          </a:bodyPr>
          <a:lstStyle/>
          <a:p>
            <a:pPr>
              <a:spcAft>
                <a:spcPts val="600"/>
              </a:spcAft>
            </a:pPr>
            <a:r>
              <a:rPr lang="en-US" sz="2000" dirty="0">
                <a:latin typeface="+mn-lt"/>
              </a:rPr>
              <a:t>Perturbed</a:t>
            </a:r>
            <a:br>
              <a:rPr lang="en-US" sz="2000" dirty="0">
                <a:latin typeface="+mn-lt"/>
              </a:rPr>
            </a:br>
            <a:r>
              <a:rPr lang="en-US" sz="2000" dirty="0">
                <a:latin typeface="+mn-lt"/>
              </a:rPr>
              <a:t>points </a:t>
            </a:r>
          </a:p>
        </p:txBody>
      </p:sp>
      <p:sp>
        <p:nvSpPr>
          <p:cNvPr id="31" name="Oval 30"/>
          <p:cNvSpPr/>
          <p:nvPr/>
        </p:nvSpPr>
        <p:spPr bwMode="auto">
          <a:xfrm>
            <a:off x="7226963" y="4427089"/>
            <a:ext cx="126326" cy="12377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6" name="Multiply 35"/>
          <p:cNvSpPr/>
          <p:nvPr/>
        </p:nvSpPr>
        <p:spPr bwMode="auto">
          <a:xfrm>
            <a:off x="7164288" y="5164743"/>
            <a:ext cx="252653" cy="247540"/>
          </a:xfrm>
          <a:prstGeom prst="mathMultiply">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5" name="TextBox 54"/>
          <p:cNvSpPr txBox="1"/>
          <p:nvPr/>
        </p:nvSpPr>
        <p:spPr>
          <a:xfrm>
            <a:off x="7115444" y="1931640"/>
            <a:ext cx="1864767" cy="2451017"/>
          </a:xfrm>
          <a:prstGeom prst="rect">
            <a:avLst/>
          </a:prstGeom>
          <a:noFill/>
        </p:spPr>
        <p:txBody>
          <a:bodyPr wrap="none" lIns="0" tIns="0" rIns="0" bIns="0" rtlCol="0" anchor="ctr">
            <a:noAutofit/>
          </a:bodyPr>
          <a:lstStyle/>
          <a:p>
            <a:pPr>
              <a:lnSpc>
                <a:spcPct val="110000"/>
              </a:lnSpc>
              <a:spcBef>
                <a:spcPts val="0"/>
              </a:spcBef>
            </a:pPr>
            <a:r>
              <a:rPr lang="en-US" sz="2000" b="1" kern="1000" spc="30" dirty="0">
                <a:solidFill>
                  <a:srgbClr val="686868"/>
                </a:solidFill>
                <a:latin typeface="+mn-lt"/>
                <a:cs typeface="Franklin Gothic Book"/>
              </a:rPr>
              <a:t>Illustrations for </a:t>
            </a:r>
            <a:br>
              <a:rPr lang="en-US" sz="2000" b="1" kern="1000" spc="30" dirty="0">
                <a:solidFill>
                  <a:srgbClr val="686868"/>
                </a:solidFill>
                <a:latin typeface="+mn-lt"/>
                <a:cs typeface="Franklin Gothic Book"/>
              </a:rPr>
            </a:br>
            <a:r>
              <a:rPr lang="en-US" sz="2000" b="1" kern="1000" spc="30" dirty="0">
                <a:solidFill>
                  <a:srgbClr val="686868"/>
                </a:solidFill>
                <a:latin typeface="+mn-lt"/>
                <a:cs typeface="Franklin Gothic Book"/>
              </a:rPr>
              <a:t>2 parameters and </a:t>
            </a:r>
            <a:br>
              <a:rPr lang="en-US" sz="2000" b="1" kern="1000" spc="30" dirty="0">
                <a:solidFill>
                  <a:srgbClr val="686868"/>
                </a:solidFill>
                <a:latin typeface="+mn-lt"/>
                <a:cs typeface="Franklin Gothic Book"/>
              </a:rPr>
            </a:br>
            <a:r>
              <a:rPr lang="en-US" sz="2000" b="1" kern="1000" spc="30" dirty="0">
                <a:solidFill>
                  <a:srgbClr val="686868"/>
                </a:solidFill>
                <a:latin typeface="+mn-lt"/>
                <a:cs typeface="Franklin Gothic Book"/>
              </a:rPr>
              <a:t>4 replications</a:t>
            </a:r>
          </a:p>
        </p:txBody>
      </p:sp>
      <mc:AlternateContent xmlns:mc="http://schemas.openxmlformats.org/markup-compatibility/2006" xmlns:a14="http://schemas.microsoft.com/office/drawing/2010/main">
        <mc:Choice Requires="a14">
          <p:sp>
            <p:nvSpPr>
              <p:cNvPr id="56" name="TextBox 55"/>
              <p:cNvSpPr txBox="1"/>
              <p:nvPr/>
            </p:nvSpPr>
            <p:spPr>
              <a:xfrm>
                <a:off x="811959" y="1556792"/>
                <a:ext cx="8280275" cy="374848"/>
              </a:xfrm>
              <a:prstGeom prst="rect">
                <a:avLst/>
              </a:prstGeom>
              <a:noFill/>
            </p:spPr>
            <p:txBody>
              <a:bodyPr wrap="none" lIns="0" tIns="0" rIns="0" bIns="0" rtlCol="0">
                <a:noAutofit/>
              </a:bodyPr>
              <a:lstStyle/>
              <a:p>
                <a:pPr>
                  <a:lnSpc>
                    <a:spcPct val="110000"/>
                  </a:lnSpc>
                  <a:spcBef>
                    <a:spcPts val="0"/>
                  </a:spcBef>
                </a:pPr>
                <a:r>
                  <a:rPr lang="en-US" sz="2000" b="1" dirty="0">
                    <a:latin typeface="+mn-lt"/>
                  </a:rPr>
                  <a:t>Over many replications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𝑁</m:t>
                        </m:r>
                      </m:e>
                      <m:sub>
                        <m:r>
                          <a:rPr lang="en-US" sz="2000" i="1">
                            <a:latin typeface="Cambria Math"/>
                          </a:rPr>
                          <m:t>𝑅</m:t>
                        </m:r>
                      </m:sub>
                    </m:sSub>
                  </m:oMath>
                </a14:m>
                <a:r>
                  <a:rPr lang="en-US" sz="2000" b="1" dirty="0">
                    <a:latin typeface="+mn-lt"/>
                  </a:rPr>
                  <a:t>, </a:t>
                </a:r>
                <a:r>
                  <a:rPr lang="en-US" sz="2000" dirty="0">
                    <a:latin typeface="+mn-lt"/>
                  </a:rPr>
                  <a:t>the statistics of </a:t>
                </a:r>
                <a14:m>
                  <m:oMath xmlns:m="http://schemas.openxmlformats.org/officeDocument/2006/math">
                    <m:r>
                      <a:rPr lang="en-US" sz="2000" b="0" i="1" smtClean="0">
                        <a:latin typeface="Cambria Math"/>
                      </a:rPr>
                      <m:t>𝐸</m:t>
                    </m:r>
                    <m:sSub>
                      <m:sSubPr>
                        <m:ctrlPr>
                          <a:rPr lang="en-US" sz="2000" b="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𝑑</m:t>
                        </m:r>
                      </m:sub>
                    </m:sSub>
                    <m:r>
                      <a:rPr lang="en-US" sz="2000" b="0" i="1" smtClean="0">
                        <a:latin typeface="Cambria Math"/>
                      </a:rPr>
                      <m:t> </m:t>
                    </m:r>
                  </m:oMath>
                </a14:m>
                <a:r>
                  <a:rPr lang="en-US" sz="2000" kern="1000" spc="30" dirty="0">
                    <a:latin typeface="+mn-lt"/>
                    <a:cs typeface="Franklin Gothic Book"/>
                  </a:rPr>
                  <a:t>is a </a:t>
                </a:r>
                <a:r>
                  <a:rPr lang="en-US" sz="2000" b="1" kern="1000" spc="30" dirty="0">
                    <a:latin typeface="+mn-lt"/>
                    <a:cs typeface="Franklin Gothic Book"/>
                  </a:rPr>
                  <a:t>global</a:t>
                </a:r>
                <a:r>
                  <a:rPr lang="en-US" sz="2000" kern="1000" spc="30" dirty="0">
                    <a:latin typeface="+mn-lt"/>
                    <a:cs typeface="Franklin Gothic Book"/>
                  </a:rPr>
                  <a:t> sensitivity measure</a:t>
                </a:r>
                <a:endParaRPr lang="en-US" sz="2000" b="1" kern="1000" spc="30" dirty="0">
                  <a:latin typeface="+mn-lt"/>
                  <a:cs typeface="Franklin Gothic Book"/>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811959" y="1556792"/>
                <a:ext cx="8280275" cy="374848"/>
              </a:xfrm>
              <a:prstGeom prst="rect">
                <a:avLst/>
              </a:prstGeom>
              <a:blipFill rotWithShape="1">
                <a:blip r:embed="rId11"/>
                <a:stretch>
                  <a:fillRect l="-1840" t="-16129" r="-1766" b="-25806"/>
                </a:stretch>
              </a:blipFill>
            </p:spPr>
            <p:txBody>
              <a:bodyPr/>
              <a:lstStyle/>
              <a:p>
                <a:r>
                  <a:rPr lang="en-US">
                    <a:noFill/>
                  </a:rPr>
                  <a:t> </a:t>
                </a:r>
              </a:p>
            </p:txBody>
          </p:sp>
        </mc:Fallback>
      </mc:AlternateContent>
    </p:spTree>
    <p:extLst>
      <p:ext uri="{BB962C8B-B14F-4D97-AF65-F5344CB8AC3E}">
        <p14:creationId xmlns:p14="http://schemas.microsoft.com/office/powerpoint/2010/main" val="155103141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Global </a:t>
            </a:r>
            <a:r>
              <a:rPr lang="de-CH" dirty="0" err="1"/>
              <a:t>Sensitivity</a:t>
            </a:r>
            <a:r>
              <a:rPr lang="de-CH" dirty="0"/>
              <a:t> Analysis </a:t>
            </a:r>
            <a:r>
              <a:rPr lang="de-CH" dirty="0" err="1"/>
              <a:t>for</a:t>
            </a:r>
            <a:r>
              <a:rPr lang="de-CH" dirty="0"/>
              <a:t> Screening:</a:t>
            </a:r>
            <a:br>
              <a:rPr lang="de-CH" dirty="0"/>
            </a:br>
            <a:r>
              <a:rPr lang="de-CH" dirty="0"/>
              <a:t>Sobol’ Total-</a:t>
            </a:r>
            <a:r>
              <a:rPr lang="de-CH" dirty="0" err="1"/>
              <a:t>Effect</a:t>
            </a:r>
            <a:r>
              <a:rPr lang="de-CH" dirty="0"/>
              <a:t> Indices</a:t>
            </a:r>
          </a:p>
        </p:txBody>
      </p:sp>
      <mc:AlternateContent xmlns:mc="http://schemas.openxmlformats.org/markup-compatibility/2006" xmlns:a14="http://schemas.microsoft.com/office/drawing/2010/main">
        <mc:Choice Requires="a14">
          <p:sp>
            <p:nvSpPr>
              <p:cNvPr id="4" name="Rectangle 3"/>
              <p:cNvSpPr/>
              <p:nvPr/>
            </p:nvSpPr>
            <p:spPr>
              <a:xfrm>
                <a:off x="827088" y="2129455"/>
                <a:ext cx="2827121" cy="7344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ea typeface="Cambria Math" panose="02040503050406030204" pitchFamily="18" charset="0"/>
                        </a:rPr>
                        <m:t>𝑆</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a:ea typeface="Cambria Math" panose="02040503050406030204" pitchFamily="18" charset="0"/>
                            </a:rPr>
                            <m:t>𝑇</m:t>
                          </m:r>
                        </m:e>
                        <m:sub>
                          <m:r>
                            <a:rPr lang="en-US" sz="2000" b="0" i="1" smtClean="0">
                              <a:latin typeface="Cambria Math"/>
                              <a:ea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a:ea typeface="Cambria Math" panose="02040503050406030204" pitchFamily="18" charset="0"/>
                                </a:rPr>
                                <m:t>~</m:t>
                              </m:r>
                              <m:r>
                                <a:rPr lang="en-US" sz="2000" i="1">
                                  <a:latin typeface="Cambria Math"/>
                                  <a:ea typeface="Cambria Math" panose="02040503050406030204" pitchFamily="18" charset="0"/>
                                </a:rPr>
                                <m:t>𝑑</m:t>
                              </m:r>
                            </m:sub>
                          </m:sSub>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𝕍</m:t>
                                  </m:r>
                                </m:e>
                                <m:sub>
                                  <m:r>
                                    <a:rPr lang="en-US" sz="2000" i="1">
                                      <a:latin typeface="Cambria Math"/>
                                      <a:ea typeface="Cambria Math" panose="02040503050406030204" pitchFamily="18" charset="0"/>
                                    </a:rPr>
                                    <m:t>𝑑</m:t>
                                  </m:r>
                                </m:sub>
                              </m:sSub>
                              <m:d>
                                <m:dPr>
                                  <m:begChr m:val="["/>
                                  <m:endChr m:val="]"/>
                                  <m:ctrlPr>
                                    <a:rPr lang="en-US" sz="2000" i="1">
                                      <a:latin typeface="Cambria Math" panose="02040503050406030204" pitchFamily="18" charset="0"/>
                                      <a:ea typeface="Cambria Math" panose="02040503050406030204" pitchFamily="18" charset="0"/>
                                    </a:rPr>
                                  </m:ctrlPr>
                                </m:dPr>
                                <m:e>
                                  <m:r>
                                    <a:rPr lang="en-US" sz="2000" b="1" i="1">
                                      <a:latin typeface="Cambria Math" panose="02040503050406030204" pitchFamily="18" charset="0"/>
                                      <a:ea typeface="Cambria Math" panose="02040503050406030204" pitchFamily="18" charset="0"/>
                                    </a:rPr>
                                    <m:t>𝒀</m:t>
                                  </m:r>
                                </m:e>
                                <m:e>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𝑿</m:t>
                                      </m:r>
                                    </m:e>
                                    <m:sub>
                                      <m:r>
                                        <a:rPr lang="en-US" sz="2000" b="1" i="1">
                                          <a:latin typeface="Cambria Math"/>
                                          <a:ea typeface="Cambria Math" panose="02040503050406030204" pitchFamily="18" charset="0"/>
                                        </a:rPr>
                                        <m:t>~</m:t>
                                      </m:r>
                                      <m:r>
                                        <a:rPr lang="en-US" sz="2000" b="0" i="1" smtClean="0">
                                          <a:latin typeface="Cambria Math"/>
                                          <a:ea typeface="Cambria Math" panose="02040503050406030204" pitchFamily="18" charset="0"/>
                                        </a:rPr>
                                        <m:t>𝑑</m:t>
                                      </m:r>
                                    </m:sub>
                                  </m:sSub>
                                </m:e>
                              </m:d>
                            </m:e>
                          </m:d>
                        </m:num>
                        <m:den>
                          <m:r>
                            <a:rPr lang="en-US" sz="2000" i="1">
                              <a:latin typeface="Cambria Math" panose="02040503050406030204" pitchFamily="18" charset="0"/>
                              <a:ea typeface="Cambria Math" panose="02040503050406030204" pitchFamily="18" charset="0"/>
                            </a:rPr>
                            <m:t>𝕍</m:t>
                          </m:r>
                          <m:d>
                            <m:dPr>
                              <m:begChr m:val="["/>
                              <m:endChr m:val="]"/>
                              <m:ctrlPr>
                                <a:rPr lang="en-US" sz="2000" i="1">
                                  <a:latin typeface="Cambria Math" panose="02040503050406030204" pitchFamily="18" charset="0"/>
                                  <a:ea typeface="Cambria Math" panose="02040503050406030204" pitchFamily="18" charset="0"/>
                                </a:rPr>
                              </m:ctrlPr>
                            </m:dPr>
                            <m:e>
                              <m:r>
                                <a:rPr lang="en-US" sz="2000" b="1" i="1">
                                  <a:latin typeface="Cambria Math" panose="02040503050406030204" pitchFamily="18" charset="0"/>
                                  <a:ea typeface="Cambria Math" panose="02040503050406030204" pitchFamily="18" charset="0"/>
                                </a:rPr>
                                <m:t>𝒀</m:t>
                              </m:r>
                            </m:e>
                          </m:d>
                        </m:den>
                      </m:f>
                    </m:oMath>
                  </m:oMathPara>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827088" y="2129455"/>
                <a:ext cx="2827121" cy="734432"/>
              </a:xfrm>
              <a:prstGeom prst="rect">
                <a:avLst/>
              </a:prstGeom>
              <a:blipFill rotWithShape="1">
                <a:blip r:embed="rId3"/>
                <a:stretch>
                  <a:fillRect/>
                </a:stretch>
              </a:blipFill>
            </p:spPr>
            <p:txBody>
              <a:bodyPr/>
              <a:lstStyle/>
              <a:p>
                <a:r>
                  <a:rPr lang="en-US">
                    <a:noFill/>
                  </a:rPr>
                  <a:t> </a:t>
                </a:r>
              </a:p>
            </p:txBody>
          </p:sp>
        </mc:Fallback>
      </mc:AlternateContent>
      <p:sp>
        <p:nvSpPr>
          <p:cNvPr id="6" name="Rectangle 5"/>
          <p:cNvSpPr/>
          <p:nvPr/>
        </p:nvSpPr>
        <p:spPr>
          <a:xfrm>
            <a:off x="827088" y="4869160"/>
            <a:ext cx="1089914" cy="400110"/>
          </a:xfrm>
          <a:prstGeom prst="rect">
            <a:avLst/>
          </a:prstGeom>
        </p:spPr>
        <p:txBody>
          <a:bodyPr wrap="none">
            <a:spAutoFit/>
          </a:bodyPr>
          <a:lstStyle/>
          <a:p>
            <a:endParaRPr lang="en-US" sz="2000" dirty="0"/>
          </a:p>
        </p:txBody>
      </p:sp>
      <mc:AlternateContent xmlns:mc="http://schemas.openxmlformats.org/markup-compatibility/2006" xmlns:a14="http://schemas.microsoft.com/office/drawing/2010/main">
        <mc:Choice Requires="a14">
          <p:sp>
            <p:nvSpPr>
              <p:cNvPr id="7" name="Rectangle 6"/>
              <p:cNvSpPr/>
              <p:nvPr/>
            </p:nvSpPr>
            <p:spPr>
              <a:xfrm>
                <a:off x="827088" y="3568863"/>
                <a:ext cx="6625232" cy="9402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ea typeface="Cambria Math" panose="02040503050406030204" pitchFamily="18" charset="0"/>
                        </a:rPr>
                        <m:t>𝑆</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a:ea typeface="Cambria Math" panose="02040503050406030204" pitchFamily="18" charset="0"/>
                            </a:rPr>
                            <m:t>𝑇</m:t>
                          </m:r>
                        </m:e>
                        <m:sub>
                          <m:r>
                            <a:rPr lang="en-US" sz="2000" b="0" i="1" smtClean="0">
                              <a:latin typeface="Cambria Math"/>
                              <a:ea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nary>
                            <m:naryPr>
                              <m:limLoc m:val="undOvr"/>
                              <m:subHide m:val="on"/>
                              <m:supHide m:val="on"/>
                              <m:ctrlPr>
                                <a:rPr lang="en-US" sz="2000" i="1">
                                  <a:latin typeface="Cambria Math" panose="02040503050406030204" pitchFamily="18" charset="0"/>
                                  <a:ea typeface="Cambria Math" panose="02040503050406030204" pitchFamily="18" charset="0"/>
                                </a:rPr>
                              </m:ctrlPr>
                            </m:naryPr>
                            <m:sub/>
                            <m:sup/>
                            <m:e>
                              <m:sSup>
                                <m:sSupPr>
                                  <m:ctrlPr>
                                    <a:rPr lang="en-US" sz="2000" i="1">
                                      <a:latin typeface="Cambria Math" panose="02040503050406030204" pitchFamily="18" charset="0"/>
                                      <a:ea typeface="Cambria Math" panose="02040503050406030204" pitchFamily="18" charset="0"/>
                                    </a:rPr>
                                  </m:ctrlPr>
                                </m:sSupPr>
                                <m:e>
                                  <m:r>
                                    <a:rPr lang="en-US" sz="2000" i="1">
                                      <a:latin typeface="Cambria Math"/>
                                      <a:ea typeface="Cambria Math" panose="02040503050406030204" pitchFamily="18" charset="0"/>
                                    </a:rPr>
                                    <m:t>𝑓</m:t>
                                  </m:r>
                                </m:e>
                                <m:sup>
                                  <m:r>
                                    <a:rPr lang="en-US" sz="2000" i="1">
                                      <a:latin typeface="Cambria Math"/>
                                      <a:ea typeface="Cambria Math" panose="02040503050406030204" pitchFamily="18" charset="0"/>
                                    </a:rPr>
                                    <m:t>2</m:t>
                                  </m:r>
                                </m:sup>
                              </m:sSup>
                            </m:e>
                          </m:nary>
                          <m:d>
                            <m:dPr>
                              <m:ctrlPr>
                                <a:rPr lang="en-US" sz="2000" b="1" i="1">
                                  <a:latin typeface="Cambria Math" panose="02040503050406030204" pitchFamily="18" charset="0"/>
                                  <a:ea typeface="Cambria Math" panose="02040503050406030204" pitchFamily="18" charset="0"/>
                                </a:rPr>
                              </m:ctrlPr>
                            </m:dPr>
                            <m:e>
                              <m:r>
                                <a:rPr lang="en-US" sz="2000" b="1" i="1">
                                  <a:latin typeface="Cambria Math"/>
                                  <a:ea typeface="Cambria Math" panose="02040503050406030204" pitchFamily="18" charset="0"/>
                                </a:rPr>
                                <m:t>𝒙</m:t>
                              </m:r>
                            </m:e>
                          </m:d>
                          <m:r>
                            <a:rPr lang="en-US" sz="2000" b="1" i="1">
                              <a:latin typeface="Cambria Math"/>
                              <a:ea typeface="Cambria Math" panose="02040503050406030204" pitchFamily="18" charset="0"/>
                            </a:rPr>
                            <m:t> </m:t>
                          </m:r>
                          <m:r>
                            <a:rPr lang="en-US" sz="2000" i="1">
                              <a:latin typeface="Cambria Math"/>
                              <a:ea typeface="Cambria Math" panose="02040503050406030204" pitchFamily="18" charset="0"/>
                            </a:rPr>
                            <m:t>𝑑</m:t>
                          </m:r>
                          <m:r>
                            <a:rPr lang="en-US" sz="2000" b="1" i="1">
                              <a:latin typeface="Cambria Math"/>
                              <a:ea typeface="Cambria Math" panose="02040503050406030204" pitchFamily="18" charset="0"/>
                            </a:rPr>
                            <m:t>𝒙</m:t>
                          </m:r>
                          <m:r>
                            <a:rPr lang="en-US" sz="2000" i="1">
                              <a:latin typeface="Cambria Math"/>
                              <a:ea typeface="Cambria Math" panose="02040503050406030204" pitchFamily="18" charset="0"/>
                            </a:rPr>
                            <m:t>−</m:t>
                          </m:r>
                          <m:nary>
                            <m:naryPr>
                              <m:limLoc m:val="undOvr"/>
                              <m:subHide m:val="on"/>
                              <m:supHide m:val="on"/>
                              <m:ctrlPr>
                                <a:rPr lang="en-US" sz="2000" i="1">
                                  <a:latin typeface="Cambria Math" panose="02040503050406030204" pitchFamily="18" charset="0"/>
                                  <a:ea typeface="Cambria Math" panose="02040503050406030204" pitchFamily="18" charset="0"/>
                                </a:rPr>
                              </m:ctrlPr>
                            </m:naryPr>
                            <m:sub/>
                            <m:sup/>
                            <m:e>
                              <m:nary>
                                <m:naryPr>
                                  <m:limLoc m:val="undOvr"/>
                                  <m:subHide m:val="on"/>
                                  <m:supHide m:val="on"/>
                                  <m:ctrlPr>
                                    <a:rPr lang="en-US" sz="2000" i="1">
                                      <a:latin typeface="Cambria Math" panose="02040503050406030204" pitchFamily="18" charset="0"/>
                                      <a:ea typeface="Cambria Math" panose="02040503050406030204" pitchFamily="18" charset="0"/>
                                    </a:rPr>
                                  </m:ctrlPr>
                                </m:naryPr>
                                <m:sub/>
                                <m:sup/>
                                <m:e>
                                  <m:r>
                                    <a:rPr lang="en-US" sz="2000" i="1">
                                      <a:latin typeface="Cambria Math"/>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b="1" i="1">
                                              <a:latin typeface="Cambria Math"/>
                                              <a:ea typeface="Cambria Math" panose="02040503050406030204" pitchFamily="18" charset="0"/>
                                            </a:rPr>
                                            <m:t>𝒙</m:t>
                                          </m:r>
                                        </m:e>
                                        <m:sub>
                                          <m:r>
                                            <a:rPr lang="en-US" sz="2000" i="1">
                                              <a:latin typeface="Cambria Math"/>
                                              <a:ea typeface="Cambria Math" panose="02040503050406030204" pitchFamily="18" charset="0"/>
                                            </a:rPr>
                                            <m:t>~</m:t>
                                          </m:r>
                                          <m:r>
                                            <a:rPr lang="en-US" sz="2000" i="1">
                                              <a:latin typeface="Cambria Math"/>
                                              <a:ea typeface="Cambria Math" panose="02040503050406030204" pitchFamily="18" charset="0"/>
                                            </a:rPr>
                                            <m:t>𝑑</m:t>
                                          </m:r>
                                        </m:sub>
                                      </m:sSub>
                                      <m:r>
                                        <a:rPr lang="en-US" sz="2000" i="1">
                                          <a:latin typeface="Cambria Math"/>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a:ea typeface="Cambria Math" panose="02040503050406030204" pitchFamily="18" charset="0"/>
                                                </a:rPr>
                                                <m:t>𝑥</m:t>
                                              </m:r>
                                            </m:e>
                                            <m:sub>
                                              <m:r>
                                                <a:rPr lang="en-US" sz="2000" i="1">
                                                  <a:latin typeface="Cambria Math"/>
                                                  <a:ea typeface="Cambria Math" panose="02040503050406030204" pitchFamily="18" charset="0"/>
                                                </a:rPr>
                                                <m:t>𝑑</m:t>
                                              </m:r>
                                            </m:sub>
                                          </m:sSub>
                                        </m:e>
                                        <m:sub/>
                                        <m:sup>
                                          <m:r>
                                            <a:rPr lang="en-US" sz="2000" i="1">
                                              <a:latin typeface="Cambria Math"/>
                                              <a:ea typeface="Cambria Math" panose="02040503050406030204" pitchFamily="18" charset="0"/>
                                            </a:rPr>
                                            <m:t>′</m:t>
                                          </m:r>
                                        </m:sup>
                                      </m:sSubSup>
                                    </m:e>
                                  </m:d>
                                  <m:r>
                                    <a:rPr lang="en-US" sz="2000" i="1">
                                      <a:latin typeface="Cambria Math"/>
                                      <a:ea typeface="Cambria Math" panose="02040503050406030204" pitchFamily="18" charset="0"/>
                                    </a:rPr>
                                    <m:t> </m:t>
                                  </m:r>
                                  <m:r>
                                    <a:rPr lang="en-US" sz="2000" i="1">
                                      <a:latin typeface="Cambria Math"/>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b="1" i="1">
                                              <a:latin typeface="Cambria Math"/>
                                              <a:ea typeface="Cambria Math" panose="02040503050406030204" pitchFamily="18" charset="0"/>
                                            </a:rPr>
                                            <m:t>𝒙</m:t>
                                          </m:r>
                                        </m:e>
                                        <m:sub>
                                          <m:r>
                                            <a:rPr lang="en-US" sz="2000" i="1">
                                              <a:latin typeface="Cambria Math"/>
                                              <a:ea typeface="Cambria Math" panose="02040503050406030204" pitchFamily="18" charset="0"/>
                                            </a:rPr>
                                            <m:t>~</m:t>
                                          </m:r>
                                          <m:r>
                                            <a:rPr lang="en-US" sz="2000" i="1">
                                              <a:latin typeface="Cambria Math"/>
                                              <a:ea typeface="Cambria Math" panose="02040503050406030204" pitchFamily="18" charset="0"/>
                                            </a:rPr>
                                            <m:t>𝑑</m:t>
                                          </m:r>
                                        </m:sub>
                                      </m:sSub>
                                      <m:r>
                                        <a:rPr lang="en-US" sz="2000" i="1">
                                          <a:latin typeface="Cambria Math"/>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a:ea typeface="Cambria Math" panose="02040503050406030204" pitchFamily="18" charset="0"/>
                                            </a:rPr>
                                            <m:t>𝑥</m:t>
                                          </m:r>
                                        </m:e>
                                        <m:sub>
                                          <m:r>
                                            <a:rPr lang="en-US" sz="2000" i="1">
                                              <a:latin typeface="Cambria Math"/>
                                              <a:ea typeface="Cambria Math" panose="02040503050406030204" pitchFamily="18" charset="0"/>
                                            </a:rPr>
                                            <m:t>𝑑</m:t>
                                          </m:r>
                                        </m:sub>
                                      </m:sSub>
                                    </m:e>
                                  </m:d>
                                  <m:r>
                                    <a:rPr lang="en-US" sz="2000" i="1">
                                      <a:latin typeface="Cambria Math"/>
                                      <a:ea typeface="Cambria Math" panose="02040503050406030204" pitchFamily="18" charset="0"/>
                                    </a:rPr>
                                    <m:t> </m:t>
                                  </m:r>
                                  <m:r>
                                    <a:rPr lang="en-US" sz="2000" i="1">
                                      <a:latin typeface="Cambria Math"/>
                                      <a:ea typeface="Cambria Math" panose="02040503050406030204" pitchFamily="18" charset="0"/>
                                    </a:rPr>
                                    <m:t>𝑑</m:t>
                                  </m:r>
                                  <m:sSubSup>
                                    <m:sSubSupPr>
                                      <m:ctrlPr>
                                        <a:rPr lang="en-US" sz="2000" i="1">
                                          <a:latin typeface="Cambria Math" panose="02040503050406030204" pitchFamily="18" charset="0"/>
                                          <a:ea typeface="Cambria Math" panose="02040503050406030204" pitchFamily="18" charset="0"/>
                                        </a:rPr>
                                      </m:ctrlPr>
                                    </m:sSubSupPr>
                                    <m:e>
                                      <m:sSub>
                                        <m:sSubPr>
                                          <m:ctrlPr>
                                            <a:rPr lang="en-US" sz="2000" b="1" i="1">
                                              <a:latin typeface="Cambria Math" panose="02040503050406030204" pitchFamily="18" charset="0"/>
                                              <a:ea typeface="Cambria Math" panose="02040503050406030204" pitchFamily="18" charset="0"/>
                                            </a:rPr>
                                          </m:ctrlPr>
                                        </m:sSubPr>
                                        <m:e>
                                          <m:r>
                                            <a:rPr lang="en-US" sz="2000" i="1">
                                              <a:latin typeface="Cambria Math"/>
                                              <a:ea typeface="Cambria Math" panose="02040503050406030204" pitchFamily="18" charset="0"/>
                                            </a:rPr>
                                            <m:t>𝑥</m:t>
                                          </m:r>
                                        </m:e>
                                        <m:sub>
                                          <m:r>
                                            <a:rPr lang="en-US" sz="2000" i="1">
                                              <a:latin typeface="Cambria Math"/>
                                              <a:ea typeface="Cambria Math" panose="02040503050406030204" pitchFamily="18" charset="0"/>
                                            </a:rPr>
                                            <m:t>𝑑</m:t>
                                          </m:r>
                                        </m:sub>
                                      </m:sSub>
                                    </m:e>
                                    <m:sub/>
                                    <m:sup>
                                      <m:r>
                                        <a:rPr lang="en-US" sz="2000" i="1">
                                          <a:latin typeface="Cambria Math"/>
                                          <a:ea typeface="Cambria Math" panose="02040503050406030204" pitchFamily="18" charset="0"/>
                                        </a:rPr>
                                        <m:t>′</m:t>
                                      </m:r>
                                    </m:sup>
                                  </m:sSubSup>
                                  <m:r>
                                    <a:rPr lang="en-US" sz="2000" i="1">
                                      <a:latin typeface="Cambria Math"/>
                                      <a:ea typeface="Cambria Math" panose="02040503050406030204" pitchFamily="18" charset="0"/>
                                    </a:rPr>
                                    <m:t>𝑑</m:t>
                                  </m:r>
                                </m:e>
                              </m:nary>
                            </m:e>
                          </m:nary>
                          <m:r>
                            <a:rPr lang="en-US" sz="2000" b="1" i="1">
                              <a:latin typeface="Cambria Math"/>
                              <a:ea typeface="Cambria Math" panose="02040503050406030204" pitchFamily="18" charset="0"/>
                            </a:rPr>
                            <m:t>𝒙</m:t>
                          </m:r>
                        </m:num>
                        <m:den>
                          <m:nary>
                            <m:naryPr>
                              <m:limLoc m:val="undOvr"/>
                              <m:subHide m:val="on"/>
                              <m:supHide m:val="on"/>
                              <m:ctrlPr>
                                <a:rPr lang="en-US" sz="2000" i="1">
                                  <a:latin typeface="Cambria Math" panose="02040503050406030204" pitchFamily="18" charset="0"/>
                                  <a:ea typeface="Cambria Math" panose="02040503050406030204" pitchFamily="18" charset="0"/>
                                </a:rPr>
                              </m:ctrlPr>
                            </m:naryPr>
                            <m:sub/>
                            <m:sup/>
                            <m:e>
                              <m:sSup>
                                <m:sSupPr>
                                  <m:ctrlPr>
                                    <a:rPr lang="en-US" sz="2000" i="1">
                                      <a:latin typeface="Cambria Math" panose="02040503050406030204" pitchFamily="18" charset="0"/>
                                      <a:ea typeface="Cambria Math" panose="02040503050406030204" pitchFamily="18" charset="0"/>
                                    </a:rPr>
                                  </m:ctrlPr>
                                </m:sSupPr>
                                <m:e>
                                  <m:r>
                                    <a:rPr lang="en-US" sz="2000" i="1">
                                      <a:latin typeface="Cambria Math"/>
                                      <a:ea typeface="Cambria Math" panose="02040503050406030204" pitchFamily="18" charset="0"/>
                                    </a:rPr>
                                    <m:t>𝑓</m:t>
                                  </m:r>
                                </m:e>
                                <m:sup>
                                  <m:r>
                                    <a:rPr lang="en-US" sz="2000" i="1">
                                      <a:latin typeface="Cambria Math"/>
                                      <a:ea typeface="Cambria Math" panose="02040503050406030204" pitchFamily="18" charset="0"/>
                                    </a:rPr>
                                    <m:t>2</m:t>
                                  </m:r>
                                </m:sup>
                              </m:sSup>
                            </m:e>
                          </m:nary>
                          <m:d>
                            <m:dPr>
                              <m:ctrlPr>
                                <a:rPr lang="en-US" sz="2000" b="1" i="1">
                                  <a:latin typeface="Cambria Math" panose="02040503050406030204" pitchFamily="18" charset="0"/>
                                  <a:ea typeface="Cambria Math" panose="02040503050406030204" pitchFamily="18" charset="0"/>
                                </a:rPr>
                              </m:ctrlPr>
                            </m:dPr>
                            <m:e>
                              <m:r>
                                <a:rPr lang="en-US" sz="2000" b="1" i="1">
                                  <a:latin typeface="Cambria Math"/>
                                  <a:ea typeface="Cambria Math" panose="02040503050406030204" pitchFamily="18" charset="0"/>
                                </a:rPr>
                                <m:t>𝒙</m:t>
                              </m:r>
                            </m:e>
                          </m:d>
                          <m:r>
                            <a:rPr lang="en-US" sz="2000" b="1" i="1">
                              <a:latin typeface="Cambria Math"/>
                              <a:ea typeface="Cambria Math" panose="02040503050406030204" pitchFamily="18" charset="0"/>
                            </a:rPr>
                            <m:t> </m:t>
                          </m:r>
                          <m:r>
                            <a:rPr lang="en-US" sz="2000" i="1">
                              <a:latin typeface="Cambria Math"/>
                              <a:ea typeface="Cambria Math" panose="02040503050406030204" pitchFamily="18" charset="0"/>
                            </a:rPr>
                            <m:t>𝑑</m:t>
                          </m:r>
                          <m:r>
                            <a:rPr lang="en-US" sz="2000" b="1" i="1">
                              <a:latin typeface="Cambria Math"/>
                              <a:ea typeface="Cambria Math" panose="02040503050406030204" pitchFamily="18" charset="0"/>
                            </a:rPr>
                            <m:t>𝒙</m:t>
                          </m:r>
                          <m:r>
                            <a:rPr lang="en-US" sz="2000" b="1" i="1">
                              <a:latin typeface="Cambria Math"/>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d>
                                <m:dPr>
                                  <m:ctrlPr>
                                    <a:rPr lang="en-US" sz="2000" i="1">
                                      <a:latin typeface="Cambria Math" panose="02040503050406030204" pitchFamily="18" charset="0"/>
                                      <a:ea typeface="Cambria Math" panose="02040503050406030204" pitchFamily="18" charset="0"/>
                                    </a:rPr>
                                  </m:ctrlPr>
                                </m:dPr>
                                <m:e>
                                  <m:nary>
                                    <m:naryPr>
                                      <m:limLoc m:val="undOvr"/>
                                      <m:subHide m:val="on"/>
                                      <m:supHide m:val="on"/>
                                      <m:ctrlPr>
                                        <a:rPr lang="en-US" sz="2000" i="1">
                                          <a:latin typeface="Cambria Math" panose="02040503050406030204" pitchFamily="18" charset="0"/>
                                          <a:ea typeface="Cambria Math" panose="02040503050406030204" pitchFamily="18" charset="0"/>
                                        </a:rPr>
                                      </m:ctrlPr>
                                    </m:naryPr>
                                    <m:sub/>
                                    <m:sup/>
                                    <m:e>
                                      <m:r>
                                        <a:rPr lang="en-US" sz="2000" i="1">
                                          <a:latin typeface="Cambria Math"/>
                                          <a:ea typeface="Cambria Math" panose="02040503050406030204" pitchFamily="18" charset="0"/>
                                        </a:rPr>
                                        <m:t>𝑓</m:t>
                                      </m:r>
                                    </m:e>
                                  </m:nary>
                                  <m:d>
                                    <m:dPr>
                                      <m:ctrlPr>
                                        <a:rPr lang="en-US" sz="2000" i="1">
                                          <a:latin typeface="Cambria Math" panose="02040503050406030204" pitchFamily="18" charset="0"/>
                                          <a:ea typeface="Cambria Math" panose="02040503050406030204" pitchFamily="18" charset="0"/>
                                        </a:rPr>
                                      </m:ctrlPr>
                                    </m:dPr>
                                    <m:e>
                                      <m:r>
                                        <a:rPr lang="en-US" sz="2000" b="1" i="1">
                                          <a:latin typeface="Cambria Math"/>
                                          <a:ea typeface="Cambria Math" panose="02040503050406030204" pitchFamily="18" charset="0"/>
                                        </a:rPr>
                                        <m:t>𝒙</m:t>
                                      </m:r>
                                    </m:e>
                                  </m:d>
                                  <m:r>
                                    <a:rPr lang="en-US" sz="2000" i="1">
                                      <a:latin typeface="Cambria Math"/>
                                      <a:ea typeface="Cambria Math" panose="02040503050406030204" pitchFamily="18" charset="0"/>
                                    </a:rPr>
                                    <m:t> </m:t>
                                  </m:r>
                                  <m:r>
                                    <a:rPr lang="en-US" sz="2000" i="1">
                                      <a:latin typeface="Cambria Math"/>
                                      <a:ea typeface="Cambria Math" panose="02040503050406030204" pitchFamily="18" charset="0"/>
                                    </a:rPr>
                                    <m:t>𝑑</m:t>
                                  </m:r>
                                  <m:r>
                                    <a:rPr lang="en-US" sz="2000" b="1" i="1">
                                      <a:latin typeface="Cambria Math"/>
                                      <a:ea typeface="Cambria Math" panose="02040503050406030204" pitchFamily="18" charset="0"/>
                                    </a:rPr>
                                    <m:t>𝒙</m:t>
                                  </m:r>
                                </m:e>
                              </m:d>
                            </m:e>
                            <m:sup>
                              <m:r>
                                <a:rPr lang="en-US" sz="2000" i="1">
                                  <a:latin typeface="Cambria Math"/>
                                  <a:ea typeface="Cambria Math" panose="02040503050406030204" pitchFamily="18" charset="0"/>
                                </a:rPr>
                                <m:t>2</m:t>
                              </m:r>
                            </m:sup>
                          </m:sSup>
                        </m:den>
                      </m:f>
                    </m:oMath>
                  </m:oMathPara>
                </a14:m>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827088" y="3568863"/>
                <a:ext cx="6625232" cy="940257"/>
              </a:xfrm>
              <a:prstGeom prst="rect">
                <a:avLst/>
              </a:prstGeom>
              <a:blipFill rotWithShape="1">
                <a:blip r:embed="rId4"/>
                <a:stretch>
                  <a:fillRect/>
                </a:stretch>
              </a:blipFill>
            </p:spPr>
            <p:txBody>
              <a:bodyPr/>
              <a:lstStyle/>
              <a:p>
                <a:r>
                  <a:rPr lang="en-US">
                    <a:noFill/>
                  </a:rPr>
                  <a:t> </a:t>
                </a:r>
              </a:p>
            </p:txBody>
          </p:sp>
        </mc:Fallback>
      </mc:AlternateContent>
      <p:sp>
        <p:nvSpPr>
          <p:cNvPr id="8" name="TextBox 7"/>
          <p:cNvSpPr txBox="1"/>
          <p:nvPr/>
        </p:nvSpPr>
        <p:spPr>
          <a:xfrm>
            <a:off x="827088" y="3064807"/>
            <a:ext cx="6625232" cy="359494"/>
          </a:xfrm>
          <a:prstGeom prst="rect">
            <a:avLst/>
          </a:prstGeom>
          <a:noFill/>
        </p:spPr>
        <p:txBody>
          <a:bodyPr wrap="none" lIns="0" tIns="0" rIns="0" bIns="0" rtlCol="0">
            <a:noAutofit/>
          </a:bodyPr>
          <a:lstStyle/>
          <a:p>
            <a:pPr>
              <a:lnSpc>
                <a:spcPct val="110000"/>
              </a:lnSpc>
              <a:spcBef>
                <a:spcPts val="0"/>
              </a:spcBef>
            </a:pPr>
            <a:r>
              <a:rPr lang="en-US" sz="2000" dirty="0">
                <a:latin typeface="+mn-lt"/>
                <a:cs typeface="Franklin Gothic Book"/>
              </a:rPr>
              <a:t>Written in integral form:</a:t>
            </a:r>
            <a:endParaRPr lang="en-US" sz="2000" kern="1000" spc="30" dirty="0">
              <a:latin typeface="+mn-lt"/>
              <a:cs typeface="Franklin Gothic Book"/>
            </a:endParaRPr>
          </a:p>
        </p:txBody>
      </p:sp>
      <p:sp>
        <p:nvSpPr>
          <p:cNvPr id="9" name="TextBox 8"/>
          <p:cNvSpPr txBox="1"/>
          <p:nvPr/>
        </p:nvSpPr>
        <p:spPr>
          <a:xfrm>
            <a:off x="827088" y="4725690"/>
            <a:ext cx="6625232" cy="359494"/>
          </a:xfrm>
          <a:prstGeom prst="rect">
            <a:avLst/>
          </a:prstGeom>
          <a:noFill/>
        </p:spPr>
        <p:txBody>
          <a:bodyPr wrap="none" lIns="0" tIns="0" rIns="0" bIns="0" rtlCol="0">
            <a:noAutofit/>
          </a:bodyPr>
          <a:lstStyle/>
          <a:p>
            <a:pPr>
              <a:lnSpc>
                <a:spcPct val="110000"/>
              </a:lnSpc>
              <a:spcBef>
                <a:spcPts val="0"/>
              </a:spcBef>
            </a:pPr>
            <a:r>
              <a:rPr lang="en-US" sz="2000" dirty="0">
                <a:latin typeface="+mn-lt"/>
                <a:cs typeface="Franklin Gothic Book"/>
              </a:rPr>
              <a:t>Computed by </a:t>
            </a:r>
            <a:r>
              <a:rPr lang="en-US" sz="2000" b="1" dirty="0">
                <a:latin typeface="+mn-lt"/>
                <a:cs typeface="Franklin Gothic Book"/>
              </a:rPr>
              <a:t>Monte Carlo estimation </a:t>
            </a:r>
            <a:r>
              <a:rPr lang="en-US" sz="2000" dirty="0">
                <a:latin typeface="+mn-lt"/>
                <a:cs typeface="Franklin Gothic Book"/>
              </a:rPr>
              <a:t>with cost (code runs):</a:t>
            </a:r>
            <a:endParaRPr lang="en-US" sz="2000" kern="1000" spc="30" dirty="0">
              <a:latin typeface="+mn-lt"/>
              <a:cs typeface="Franklin Gothic Book"/>
            </a:endParaRPr>
          </a:p>
        </p:txBody>
      </p:sp>
      <mc:AlternateContent xmlns:mc="http://schemas.openxmlformats.org/markup-compatibility/2006">
        <mc:Choice xmlns:a14="http://schemas.microsoft.com/office/drawing/2010/main" Requires="a14">
          <p:sp>
            <p:nvSpPr>
              <p:cNvPr id="10" name="TextBox 9"/>
              <p:cNvSpPr txBox="1"/>
              <p:nvPr/>
            </p:nvSpPr>
            <p:spPr>
              <a:xfrm>
                <a:off x="539552" y="5549610"/>
                <a:ext cx="295282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𝑁</m:t>
                      </m:r>
                      <m:r>
                        <a:rPr lang="en-US" sz="2000" i="1">
                          <a:latin typeface="Cambria Math"/>
                        </a:rPr>
                        <m:t>=</m:t>
                      </m:r>
                      <m:sSub>
                        <m:sSubPr>
                          <m:ctrlPr>
                            <a:rPr lang="en-US" sz="2000" b="0" i="1" smtClean="0">
                              <a:latin typeface="Cambria Math" panose="02040503050406030204" pitchFamily="18" charset="0"/>
                            </a:rPr>
                          </m:ctrlPr>
                        </m:sSubPr>
                        <m:e>
                          <m:r>
                            <a:rPr lang="en-US" sz="2000" i="1" smtClean="0">
                              <a:latin typeface="Cambria Math"/>
                            </a:rPr>
                            <m:t>𝑁</m:t>
                          </m:r>
                        </m:e>
                        <m:sub>
                          <m:r>
                            <a:rPr lang="en-US" sz="2000" b="0" i="1" smtClean="0">
                              <a:latin typeface="Cambria Math"/>
                            </a:rPr>
                            <m:t>𝑅</m:t>
                          </m:r>
                        </m:sub>
                      </m:sSub>
                      <m:r>
                        <a:rPr lang="en-US" sz="2000" b="0" i="1" smtClean="0">
                          <a:latin typeface="Cambria Math"/>
                        </a:rPr>
                        <m:t>×(</m:t>
                      </m:r>
                      <m:r>
                        <a:rPr lang="en-US" sz="2000" b="0" i="1" smtClean="0">
                          <a:latin typeface="Cambria Math"/>
                        </a:rPr>
                        <m:t>𝐷</m:t>
                      </m:r>
                      <m:r>
                        <a:rPr lang="en-US" sz="2000" b="0" i="1" smtClean="0">
                          <a:latin typeface="Cambria Math"/>
                        </a:rPr>
                        <m:t>+2)</m:t>
                      </m:r>
                    </m:oMath>
                  </m:oMathPara>
                </a14:m>
                <a:endParaRPr lang="en-US" sz="2000" dirty="0"/>
              </a:p>
            </p:txBody>
          </p:sp>
        </mc:Choice>
        <mc:Fallback>
          <p:sp>
            <p:nvSpPr>
              <p:cNvPr id="10" name="TextBox 9"/>
              <p:cNvSpPr txBox="1">
                <a:spLocks noRot="1" noChangeAspect="1" noMove="1" noResize="1" noEditPoints="1" noAdjustHandles="1" noChangeArrowheads="1" noChangeShapeType="1" noTextEdit="1"/>
              </p:cNvSpPr>
              <p:nvPr/>
            </p:nvSpPr>
            <p:spPr>
              <a:xfrm>
                <a:off x="539552" y="5549610"/>
                <a:ext cx="2952823" cy="400110"/>
              </a:xfrm>
              <a:prstGeom prst="rect">
                <a:avLst/>
              </a:prstGeom>
              <a:blipFill>
                <a:blip r:embed="rId5"/>
                <a:stretch>
                  <a:fillRect b="-18182"/>
                </a:stretch>
              </a:blipFill>
            </p:spPr>
            <p:txBody>
              <a:bodyPr/>
              <a:lstStyle/>
              <a:p>
                <a:r>
                  <a:rPr lang="en-VI">
                    <a:noFill/>
                  </a:rPr>
                  <a:t> </a:t>
                </a:r>
              </a:p>
            </p:txBody>
          </p:sp>
        </mc:Fallback>
      </mc:AlternateContent>
      <p:sp>
        <p:nvSpPr>
          <p:cNvPr id="11" name="TextBox 10"/>
          <p:cNvSpPr txBox="1"/>
          <p:nvPr/>
        </p:nvSpPr>
        <p:spPr>
          <a:xfrm>
            <a:off x="1079985" y="6132534"/>
            <a:ext cx="2520528" cy="464818"/>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solidFill>
                  <a:srgbClr val="686868"/>
                </a:solidFill>
                <a:latin typeface="+mn-lt"/>
                <a:cs typeface="Franklin Gothic Book"/>
              </a:rPr>
              <a:t># of parameters</a:t>
            </a:r>
          </a:p>
        </p:txBody>
      </p:sp>
      <p:cxnSp>
        <p:nvCxnSpPr>
          <p:cNvPr id="12" name="Straight Connector 11"/>
          <p:cNvCxnSpPr/>
          <p:nvPr/>
        </p:nvCxnSpPr>
        <p:spPr bwMode="auto">
          <a:xfrm>
            <a:off x="2340249" y="5927378"/>
            <a:ext cx="0" cy="302799"/>
          </a:xfrm>
          <a:prstGeom prst="line">
            <a:avLst/>
          </a:prstGeom>
          <a:solidFill>
            <a:schemeClr val="accent1"/>
          </a:solidFill>
          <a:ln w="25400" cap="flat" cmpd="sng" algn="ctr">
            <a:solidFill>
              <a:srgbClr val="505050"/>
            </a:solidFill>
            <a:prstDash val="solid"/>
            <a:round/>
            <a:headEnd type="none" w="med" len="med"/>
            <a:tailEnd type="none" w="med" len="med"/>
          </a:ln>
          <a:effectLst/>
        </p:spPr>
      </p:cxnSp>
      <mc:AlternateContent xmlns:mc="http://schemas.openxmlformats.org/markup-compatibility/2006">
        <mc:Choice xmlns:a14="http://schemas.microsoft.com/office/drawing/2010/main" Requires="a14">
          <p:sp>
            <p:nvSpPr>
              <p:cNvPr id="13" name="TextBox 12"/>
              <p:cNvSpPr txBox="1"/>
              <p:nvPr/>
            </p:nvSpPr>
            <p:spPr>
              <a:xfrm>
                <a:off x="2047227" y="5133672"/>
                <a:ext cx="792670" cy="464818"/>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a:solidFill>
                            <a:srgbClr val="686868"/>
                          </a:solidFill>
                          <a:latin typeface="Cambria Math"/>
                          <a:cs typeface="Franklin Gothic Book"/>
                        </a:rPr>
                        <m:t>~</m:t>
                      </m:r>
                      <m:sSup>
                        <m:sSupPr>
                          <m:ctrlPr>
                            <a:rPr lang="en-US" sz="2000" b="1" i="1" kern="1000" spc="30" smtClean="0">
                              <a:solidFill>
                                <a:srgbClr val="686868"/>
                              </a:solidFill>
                              <a:latin typeface="Cambria Math" panose="02040503050406030204" pitchFamily="18" charset="0"/>
                              <a:cs typeface="Franklin Gothic Book"/>
                            </a:rPr>
                          </m:ctrlPr>
                        </m:sSupPr>
                        <m:e>
                          <m:r>
                            <a:rPr lang="en-US" sz="2000" b="1" i="1" kern="1000" spc="30" smtClean="0">
                              <a:solidFill>
                                <a:srgbClr val="686868"/>
                              </a:solidFill>
                              <a:latin typeface="Cambria Math"/>
                              <a:cs typeface="Franklin Gothic Book"/>
                            </a:rPr>
                            <m:t>𝟏𝟎</m:t>
                          </m:r>
                        </m:e>
                        <m:sup>
                          <m:r>
                            <a:rPr lang="en-US" sz="2000" b="1" i="1" kern="1000" spc="30" smtClean="0">
                              <a:solidFill>
                                <a:srgbClr val="686868"/>
                              </a:solidFill>
                              <a:latin typeface="Cambria Math"/>
                              <a:cs typeface="Franklin Gothic Book"/>
                            </a:rPr>
                            <m:t>𝟑</m:t>
                          </m:r>
                        </m:sup>
                      </m:sSup>
                    </m:oMath>
                  </m:oMathPara>
                </a14:m>
                <a:endParaRPr lang="en-US" sz="2000" b="1" kern="1000" spc="30" dirty="0">
                  <a:solidFill>
                    <a:srgbClr val="686868"/>
                  </a:solidFill>
                  <a:latin typeface="+mn-lt"/>
                  <a:cs typeface="Franklin Gothic Book"/>
                </a:endParaRPr>
              </a:p>
            </p:txBody>
          </p:sp>
        </mc:Choice>
        <mc:Fallback>
          <p:sp>
            <p:nvSpPr>
              <p:cNvPr id="13" name="TextBox 12"/>
              <p:cNvSpPr txBox="1">
                <a:spLocks noRot="1" noChangeAspect="1" noMove="1" noResize="1" noEditPoints="1" noAdjustHandles="1" noChangeArrowheads="1" noChangeShapeType="1" noTextEdit="1"/>
              </p:cNvSpPr>
              <p:nvPr/>
            </p:nvSpPr>
            <p:spPr>
              <a:xfrm>
                <a:off x="2047227" y="5133672"/>
                <a:ext cx="792670" cy="464818"/>
              </a:xfrm>
              <a:prstGeom prst="rect">
                <a:avLst/>
              </a:prstGeom>
              <a:blipFill>
                <a:blip r:embed="rId6"/>
                <a:stretch>
                  <a:fillRect/>
                </a:stretch>
              </a:blipFill>
            </p:spPr>
            <p:txBody>
              <a:bodyPr/>
              <a:lstStyle/>
              <a:p>
                <a:r>
                  <a:rPr lang="en-VI">
                    <a:noFill/>
                  </a:rPr>
                  <a:t> </a:t>
                </a:r>
              </a:p>
            </p:txBody>
          </p:sp>
        </mc:Fallback>
      </mc:AlternateContent>
      <p:sp>
        <p:nvSpPr>
          <p:cNvPr id="14" name="Isosceles Triangle 13"/>
          <p:cNvSpPr/>
          <p:nvPr/>
        </p:nvSpPr>
        <p:spPr bwMode="auto">
          <a:xfrm>
            <a:off x="1630620" y="554052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15" name="Elbow Connector 14"/>
          <p:cNvCxnSpPr>
            <a:cxnSpLocks/>
            <a:stCxn id="13" idx="1"/>
            <a:endCxn id="14" idx="0"/>
          </p:cNvCxnSpPr>
          <p:nvPr/>
        </p:nvCxnSpPr>
        <p:spPr bwMode="auto">
          <a:xfrm rot="10800000" flipV="1">
            <a:off x="1692671" y="5366081"/>
            <a:ext cx="354556" cy="174440"/>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3" name="Rectangle 2"/>
              <p:cNvSpPr/>
              <p:nvPr/>
            </p:nvSpPr>
            <p:spPr>
              <a:xfrm>
                <a:off x="4320479" y="1988840"/>
                <a:ext cx="4572000" cy="1015663"/>
              </a:xfrm>
              <a:prstGeom prst="rect">
                <a:avLst/>
              </a:prstGeom>
            </p:spPr>
            <p:txBody>
              <a:bodyPr>
                <a:spAutoFit/>
              </a:bodyPr>
              <a:lstStyle/>
              <a:p>
                <a:r>
                  <a:rPr lang="en-US" sz="2000" dirty="0">
                    <a:latin typeface="+mn-lt"/>
                  </a:rPr>
                  <a:t>Output variance left if all parameters </a:t>
                </a:r>
                <a:r>
                  <a:rPr lang="en-US" sz="2000" b="1" dirty="0">
                    <a:latin typeface="+mn-lt"/>
                  </a:rPr>
                  <a:t>except</a:t>
                </a:r>
                <a:r>
                  <a:rPr lang="en-US" sz="2000" dirty="0">
                    <a:latin typeface="+mn-lt"/>
                  </a:rPr>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𝑑</m:t>
                        </m:r>
                      </m:sub>
                    </m:sSub>
                  </m:oMath>
                </a14:m>
                <a:r>
                  <a:rPr lang="en-US" sz="2000" dirty="0">
                    <a:latin typeface="+mn-lt"/>
                  </a:rPr>
                  <a:t> are fixed. If small then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𝑑</m:t>
                        </m:r>
                      </m:sub>
                    </m:sSub>
                    <m:r>
                      <a:rPr lang="en-US" sz="2000" b="0" i="1" smtClean="0">
                        <a:latin typeface="Cambria Math"/>
                      </a:rPr>
                      <m:t> </m:t>
                    </m:r>
                  </m:oMath>
                </a14:m>
                <a:r>
                  <a:rPr lang="en-US" sz="2000" dirty="0">
                    <a:latin typeface="+mn-lt"/>
                  </a:rPr>
                  <a:t>is less influential and </a:t>
                </a:r>
                <a:r>
                  <a:rPr lang="en-US" sz="2000" b="1" dirty="0">
                    <a:latin typeface="+mn-lt"/>
                  </a:rPr>
                  <a:t>can be fixed</a:t>
                </a:r>
                <a:r>
                  <a:rPr lang="en-US" sz="2000" dirty="0">
                    <a:latin typeface="+mn-lt"/>
                  </a:rPr>
                  <a:t>.</a:t>
                </a:r>
                <a:endParaRPr lang="en-US" sz="2000" b="1" dirty="0">
                  <a:latin typeface="+mn-lt"/>
                </a:endParaRPr>
              </a:p>
            </p:txBody>
          </p:sp>
        </mc:Choice>
        <mc:Fallback xmlns="">
          <p:sp>
            <p:nvSpPr>
              <p:cNvPr id="3" name="Rectangle 2"/>
              <p:cNvSpPr>
                <a:spLocks noRot="1" noChangeAspect="1" noMove="1" noResize="1" noEditPoints="1" noAdjustHandles="1" noChangeArrowheads="1" noChangeShapeType="1" noTextEdit="1"/>
              </p:cNvSpPr>
              <p:nvPr/>
            </p:nvSpPr>
            <p:spPr>
              <a:xfrm>
                <a:off x="4320479" y="1988840"/>
                <a:ext cx="4572000" cy="1015663"/>
              </a:xfrm>
              <a:prstGeom prst="rect">
                <a:avLst/>
              </a:prstGeom>
              <a:blipFill rotWithShape="1">
                <a:blip r:embed="rId8"/>
                <a:stretch>
                  <a:fillRect l="-1467" t="-2994" r="-1733" b="-9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27088" y="1554777"/>
                <a:ext cx="6625232" cy="359494"/>
              </a:xfrm>
              <a:prstGeom prst="rect">
                <a:avLst/>
              </a:prstGeom>
              <a:noFill/>
            </p:spPr>
            <p:txBody>
              <a:bodyPr wrap="none" lIns="0" tIns="0" rIns="0" bIns="0" rtlCol="0">
                <a:noAutofit/>
              </a:bodyPr>
              <a:lstStyle/>
              <a:p>
                <a:pPr>
                  <a:lnSpc>
                    <a:spcPct val="110000"/>
                  </a:lnSpc>
                  <a:spcBef>
                    <a:spcPts val="0"/>
                  </a:spcBef>
                </a:pPr>
                <a:r>
                  <a:rPr lang="en-US" sz="2000" dirty="0">
                    <a:latin typeface="+mn-lt"/>
                    <a:cs typeface="Franklin Gothic Book"/>
                  </a:rPr>
                  <a:t>Sobol’ total-effect index for parameter </a:t>
                </a:r>
                <a14:m>
                  <m:oMath xmlns:m="http://schemas.openxmlformats.org/officeDocument/2006/math">
                    <m:sSub>
                      <m:sSubPr>
                        <m:ctrlPr>
                          <a:rPr lang="en-US" sz="2000" b="0" i="1" smtClean="0">
                            <a:latin typeface="Cambria Math" panose="02040503050406030204" pitchFamily="18" charset="0"/>
                            <a:cs typeface="Franklin Gothic Book"/>
                          </a:rPr>
                        </m:ctrlPr>
                      </m:sSubPr>
                      <m:e>
                        <m:r>
                          <a:rPr lang="en-US" sz="2000" b="0" i="1" smtClean="0">
                            <a:latin typeface="Cambria Math"/>
                            <a:cs typeface="Franklin Gothic Book"/>
                          </a:rPr>
                          <m:t>𝑥</m:t>
                        </m:r>
                      </m:e>
                      <m:sub>
                        <m:r>
                          <a:rPr lang="en-US" sz="2000" b="0" i="1" smtClean="0">
                            <a:latin typeface="Cambria Math"/>
                            <a:cs typeface="Franklin Gothic Book"/>
                          </a:rPr>
                          <m:t>𝑑</m:t>
                        </m:r>
                      </m:sub>
                    </m:sSub>
                  </m:oMath>
                </a14:m>
                <a:r>
                  <a:rPr lang="en-US" sz="2000" kern="1000" spc="30" dirty="0">
                    <a:latin typeface="+mn-lt"/>
                    <a:cs typeface="Franklin Gothic Book"/>
                  </a:rPr>
                  <a:t>:</a:t>
                </a:r>
              </a:p>
            </p:txBody>
          </p:sp>
        </mc:Choice>
        <mc:Fallback xmlns="">
          <p:sp>
            <p:nvSpPr>
              <p:cNvPr id="23" name="TextBox 22"/>
              <p:cNvSpPr txBox="1">
                <a:spLocks noRot="1" noChangeAspect="1" noMove="1" noResize="1" noEditPoints="1" noAdjustHandles="1" noChangeArrowheads="1" noChangeShapeType="1" noTextEdit="1"/>
              </p:cNvSpPr>
              <p:nvPr/>
            </p:nvSpPr>
            <p:spPr>
              <a:xfrm>
                <a:off x="827088" y="1554777"/>
                <a:ext cx="6625232" cy="359494"/>
              </a:xfrm>
              <a:prstGeom prst="rect">
                <a:avLst/>
              </a:prstGeom>
              <a:blipFill rotWithShape="1">
                <a:blip r:embed="rId9"/>
                <a:stretch>
                  <a:fillRect l="-2394" t="-16949" b="-322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138428" y="3104672"/>
                <a:ext cx="2017748" cy="464818"/>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solidFill>
                      <a:srgbClr val="686868"/>
                    </a:solidFill>
                    <a:cs typeface="Franklin Gothic Book"/>
                  </a:rPr>
                  <a:t>(</a:t>
                </a:r>
                <a14:m>
                  <m:oMath xmlns:m="http://schemas.openxmlformats.org/officeDocument/2006/math">
                    <m:r>
                      <a:rPr lang="en-US" sz="1800" b="1" i="1" kern="1000" spc="30" smtClean="0">
                        <a:solidFill>
                          <a:srgbClr val="686868"/>
                        </a:solidFill>
                        <a:latin typeface="Cambria Math"/>
                        <a:cs typeface="Franklin Gothic Book"/>
                      </a:rPr>
                      <m:t>𝑫</m:t>
                    </m:r>
                    <m:r>
                      <a:rPr lang="en-US" sz="1800" b="1" i="1" kern="1000" spc="30" smtClean="0">
                        <a:solidFill>
                          <a:srgbClr val="686868"/>
                        </a:solidFill>
                        <a:latin typeface="Cambria Math"/>
                        <a:cs typeface="Franklin Gothic Book"/>
                      </a:rPr>
                      <m:t>+</m:t>
                    </m:r>
                    <m:r>
                      <a:rPr lang="en-US" sz="1800" b="1" i="1" kern="1000" spc="30" smtClean="0">
                        <a:solidFill>
                          <a:srgbClr val="686868"/>
                        </a:solidFill>
                        <a:latin typeface="Cambria Math"/>
                        <a:cs typeface="Franklin Gothic Book"/>
                      </a:rPr>
                      <m:t>𝟏</m:t>
                    </m:r>
                    <m:r>
                      <a:rPr lang="en-US" sz="1800" b="1" i="1" kern="1000" spc="30" smtClean="0">
                        <a:solidFill>
                          <a:srgbClr val="686868"/>
                        </a:solidFill>
                        <a:latin typeface="Cambria Math"/>
                        <a:cs typeface="Franklin Gothic Book"/>
                      </a:rPr>
                      <m:t>)</m:t>
                    </m:r>
                  </m:oMath>
                </a14:m>
                <a:r>
                  <a:rPr lang="en-US" sz="1800" b="1" kern="1000" spc="30" dirty="0">
                    <a:solidFill>
                      <a:srgbClr val="686868"/>
                    </a:solidFill>
                    <a:latin typeface="+mn-lt"/>
                    <a:cs typeface="Franklin Gothic Book"/>
                  </a:rPr>
                  <a:t>-dimension</a:t>
                </a:r>
              </a:p>
            </p:txBody>
          </p:sp>
        </mc:Choice>
        <mc:Fallback xmlns="">
          <p:sp>
            <p:nvSpPr>
              <p:cNvPr id="26" name="TextBox 25"/>
              <p:cNvSpPr txBox="1">
                <a:spLocks noRot="1" noChangeAspect="1" noMove="1" noResize="1" noEditPoints="1" noAdjustHandles="1" noChangeArrowheads="1" noChangeShapeType="1" noTextEdit="1"/>
              </p:cNvSpPr>
              <p:nvPr/>
            </p:nvSpPr>
            <p:spPr>
              <a:xfrm>
                <a:off x="4138428" y="3104672"/>
                <a:ext cx="2017748" cy="464818"/>
              </a:xfrm>
              <a:prstGeom prst="rect">
                <a:avLst/>
              </a:prstGeom>
              <a:blipFill rotWithShape="1">
                <a:blip r:embed="rId10"/>
                <a:stretch>
                  <a:fillRect l="-3927" r="-3625" b="-9091"/>
                </a:stretch>
              </a:blipFill>
            </p:spPr>
            <p:txBody>
              <a:bodyPr/>
              <a:lstStyle/>
              <a:p>
                <a:r>
                  <a:rPr lang="en-US">
                    <a:noFill/>
                  </a:rPr>
                  <a:t> </a:t>
                </a:r>
              </a:p>
            </p:txBody>
          </p:sp>
        </mc:Fallback>
      </mc:AlternateContent>
      <p:sp>
        <p:nvSpPr>
          <p:cNvPr id="27" name="Isosceles Triangle 26"/>
          <p:cNvSpPr/>
          <p:nvPr/>
        </p:nvSpPr>
        <p:spPr bwMode="auto">
          <a:xfrm>
            <a:off x="3592158" y="356501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8" name="Elbow Connector 27"/>
          <p:cNvCxnSpPr>
            <a:stCxn id="26" idx="1"/>
            <a:endCxn id="27" idx="0"/>
          </p:cNvCxnSpPr>
          <p:nvPr/>
        </p:nvCxnSpPr>
        <p:spPr bwMode="auto">
          <a:xfrm rot="10800000" flipV="1">
            <a:off x="3654210" y="3337081"/>
            <a:ext cx="484219" cy="227932"/>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402073970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107506" y="2780928"/>
            <a:ext cx="9001569" cy="3767267"/>
            <a:chOff x="107506" y="1916832"/>
            <a:chExt cx="9001569" cy="3767267"/>
          </a:xfrm>
        </p:grpSpPr>
        <p:pic>
          <p:nvPicPr>
            <p:cNvPr id="4100" name="Picture 4" descr="W:\project\stars\workspace\RND\SB-RND-ACT-006-13\WD41\projects\temp\wd41-all\figures\defense\figures\plotRunningScreeningSobolTotal.png"/>
            <p:cNvPicPr>
              <a:picLocks noChangeAspect="1" noChangeArrowheads="1"/>
            </p:cNvPicPr>
            <p:nvPr/>
          </p:nvPicPr>
          <p:blipFill rotWithShape="1">
            <a:blip r:embed="rId3">
              <a:extLst>
                <a:ext uri="{28A0092B-C50C-407E-A947-70E740481C1C}">
                  <a14:useLocalDpi xmlns:a14="http://schemas.microsoft.com/office/drawing/2010/main" val="0"/>
                </a:ext>
              </a:extLst>
            </a:blip>
            <a:srcRect l="12231" b="11912"/>
            <a:stretch/>
          </p:blipFill>
          <p:spPr bwMode="auto">
            <a:xfrm>
              <a:off x="6130779" y="2472862"/>
              <a:ext cx="2885888" cy="2896397"/>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W:\project\stars\workspace\RND\SB-RND-ACT-006-13\WD41\projects\temp\wd41-all\figures\defense\figures\plotRunningScreeningMorrisTrajectory.png"/>
            <p:cNvPicPr>
              <a:picLocks noChangeAspect="1" noChangeArrowheads="1"/>
            </p:cNvPicPr>
            <p:nvPr/>
          </p:nvPicPr>
          <p:blipFill rotWithShape="1">
            <a:blip r:embed="rId4">
              <a:extLst>
                <a:ext uri="{28A0092B-C50C-407E-A947-70E740481C1C}">
                  <a14:useLocalDpi xmlns:a14="http://schemas.microsoft.com/office/drawing/2010/main" val="0"/>
                </a:ext>
              </a:extLst>
            </a:blip>
            <a:srcRect l="12364" b="11912"/>
            <a:stretch/>
          </p:blipFill>
          <p:spPr bwMode="auto">
            <a:xfrm>
              <a:off x="3249243" y="2472860"/>
              <a:ext cx="2881536" cy="289639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W:\project\stars\workspace\RND\SB-RND-ACT-006-13\WD41\projects\temp\wd41-all\figures\defense\figures\plotRunningScreeningMorrisRad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12057" b="11532"/>
            <a:stretch/>
          </p:blipFill>
          <p:spPr bwMode="auto">
            <a:xfrm>
              <a:off x="396636" y="2472862"/>
              <a:ext cx="2879220" cy="28963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rot="16200000">
              <a:off x="-956775" y="3640512"/>
              <a:ext cx="2448371"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a:latin typeface="+mn-lt"/>
                  <a:cs typeface="Franklin Gothic Book"/>
                </a:rPr>
                <a:t>Sensitivity Measure</a:t>
              </a:r>
            </a:p>
          </p:txBody>
        </p:sp>
        <p:sp>
          <p:nvSpPr>
            <p:cNvPr id="7" name="TextBox 6"/>
            <p:cNvSpPr txBox="1"/>
            <p:nvPr/>
          </p:nvSpPr>
          <p:spPr>
            <a:xfrm>
              <a:off x="396637" y="5373216"/>
              <a:ext cx="8620030" cy="310883"/>
            </a:xfrm>
            <a:prstGeom prst="rect">
              <a:avLst/>
            </a:prstGeom>
            <a:noFill/>
          </p:spPr>
          <p:txBody>
            <a:bodyPr wrap="none" lIns="0" tIns="0" rIns="0" bIns="0" rtlCol="0" anchor="ctr">
              <a:noAutofit/>
            </a:bodyPr>
            <a:lstStyle/>
            <a:p>
              <a:pPr algn="ctr">
                <a:lnSpc>
                  <a:spcPct val="110000"/>
                </a:lnSpc>
                <a:spcBef>
                  <a:spcPts val="0"/>
                </a:spcBef>
              </a:pPr>
              <a:r>
                <a:rPr lang="en-US" sz="1800" kern="1000" spc="30" dirty="0">
                  <a:latin typeface="+mn-lt"/>
                  <a:cs typeface="Franklin Gothic Book"/>
                </a:rPr>
                <a:t>Number of Replications / Samples</a:t>
              </a:r>
            </a:p>
          </p:txBody>
        </p:sp>
        <p:cxnSp>
          <p:nvCxnSpPr>
            <p:cNvPr id="10" name="Elbow Connector 9"/>
            <p:cNvCxnSpPr>
              <a:stCxn id="4099" idx="0"/>
              <a:endCxn id="4098" idx="0"/>
            </p:cNvCxnSpPr>
            <p:nvPr/>
          </p:nvCxnSpPr>
          <p:spPr bwMode="auto">
            <a:xfrm rot="16200000" flipH="1" flipV="1">
              <a:off x="3263128" y="1045978"/>
              <a:ext cx="2" cy="2853765"/>
            </a:xfrm>
            <a:prstGeom prst="bentConnector3">
              <a:avLst>
                <a:gd name="adj1" fmla="val -11430000000"/>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6" name="TextBox 15"/>
                <p:cNvSpPr txBox="1"/>
                <p:nvPr/>
              </p:nvSpPr>
              <p:spPr>
                <a:xfrm>
                  <a:off x="841948" y="1916832"/>
                  <a:ext cx="4810172"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r>
                        <a:rPr lang="en-US" sz="1800" i="1" kern="1000" spc="30" dirty="0" smtClean="0">
                          <a:solidFill>
                            <a:srgbClr val="686868"/>
                          </a:solidFill>
                          <a:latin typeface="Cambria Math"/>
                          <a:cs typeface="Franklin Gothic Book"/>
                        </a:rPr>
                        <m:t>320</m:t>
                      </m:r>
                    </m:oMath>
                  </a14:m>
                  <a:r>
                    <a:rPr lang="en-US" sz="1800" kern="1000" spc="30" dirty="0">
                      <a:solidFill>
                        <a:srgbClr val="686868"/>
                      </a:solidFill>
                      <a:latin typeface="+mn-lt"/>
                      <a:cs typeface="Franklin Gothic Book"/>
                    </a:rPr>
                    <a:t> replications </a:t>
                  </a:r>
                  <a14:m>
                    <m:oMath xmlns:m="http://schemas.openxmlformats.org/officeDocument/2006/math">
                      <m:r>
                        <a:rPr lang="en-US" sz="1800" b="0" i="1" kern="1000" spc="30" smtClean="0">
                          <a:solidFill>
                            <a:srgbClr val="686868"/>
                          </a:solidFill>
                          <a:latin typeface="Cambria Math"/>
                          <a:cs typeface="Franklin Gothic Book"/>
                        </a:rPr>
                        <m:t>=</m:t>
                      </m:r>
                      <m:sSup>
                        <m:sSupPr>
                          <m:ctrlPr>
                            <a:rPr lang="en-US" sz="1800" b="0" i="1" kern="1000" spc="30" smtClean="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a:cs typeface="Franklin Gothic Book"/>
                            </a:rPr>
                            <m:t>8</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960 </m:t>
                      </m:r>
                    </m:oMath>
                  </a14:m>
                  <a:r>
                    <a:rPr lang="en-US" sz="1800" kern="1000" spc="30" dirty="0">
                      <a:solidFill>
                        <a:srgbClr val="686868"/>
                      </a:solidFill>
                      <a:latin typeface="+mn-lt"/>
                      <a:cs typeface="Franklin Gothic Book"/>
                    </a:rPr>
                    <a:t>runs</a:t>
                  </a:r>
                </a:p>
              </p:txBody>
            </p:sp>
          </mc:Choice>
          <mc:Fallback xmlns="">
            <p:sp>
              <p:nvSpPr>
                <p:cNvPr id="16" name="TextBox 15"/>
                <p:cNvSpPr txBox="1">
                  <a:spLocks noRot="1" noChangeAspect="1" noMove="1" noResize="1" noEditPoints="1" noAdjustHandles="1" noChangeArrowheads="1" noChangeShapeType="1" noTextEdit="1"/>
                </p:cNvSpPr>
                <p:nvPr/>
              </p:nvSpPr>
              <p:spPr>
                <a:xfrm>
                  <a:off x="841948" y="1916832"/>
                  <a:ext cx="4810172" cy="310883"/>
                </a:xfrm>
                <a:prstGeom prst="rect">
                  <a:avLst/>
                </a:prstGeom>
                <a:blipFill rotWithShape="1">
                  <a:blip r:embed="rId6"/>
                  <a:stretch>
                    <a:fillRect t="-19608" b="-39216"/>
                  </a:stretch>
                </a:blipFill>
              </p:spPr>
              <p:txBody>
                <a:bodyPr/>
                <a:lstStyle/>
                <a:p>
                  <a:r>
                    <a:rPr lang="en-US">
                      <a:noFill/>
                    </a:rPr>
                    <a:t> </a:t>
                  </a:r>
                </a:p>
              </p:txBody>
            </p:sp>
          </mc:Fallback>
        </mc:AlternateContent>
        <p:sp>
          <p:nvSpPr>
            <p:cNvPr id="21" name="Isosceles Triangle 20"/>
            <p:cNvSpPr/>
            <p:nvPr/>
          </p:nvSpPr>
          <p:spPr bwMode="auto">
            <a:xfrm>
              <a:off x="7389062" y="245440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30" name="TextBox 29"/>
                <p:cNvSpPr txBox="1"/>
                <p:nvPr/>
              </p:nvSpPr>
              <p:spPr>
                <a:xfrm>
                  <a:off x="5796136" y="1916832"/>
                  <a:ext cx="3312939"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sSup>
                        <m:sSupPr>
                          <m:ctrlPr>
                            <a:rPr lang="en-US" sz="1800" b="0" i="1" kern="1000" spc="30" smtClean="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a:cs typeface="Franklin Gothic Book"/>
                            </a:rPr>
                            <m:t>1</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000</m:t>
                      </m:r>
                    </m:oMath>
                  </a14:m>
                  <a:r>
                    <a:rPr lang="en-US" sz="1800" kern="1000" spc="30" dirty="0">
                      <a:solidFill>
                        <a:srgbClr val="686868"/>
                      </a:solidFill>
                      <a:latin typeface="+mn-lt"/>
                      <a:cs typeface="Franklin Gothic Book"/>
                    </a:rPr>
                    <a:t> samples </a:t>
                  </a:r>
                  <a14:m>
                    <m:oMath xmlns:m="http://schemas.openxmlformats.org/officeDocument/2006/math">
                      <m:r>
                        <a:rPr lang="en-US" sz="1800" b="0" i="1" kern="1000" spc="30" smtClean="0">
                          <a:solidFill>
                            <a:srgbClr val="686868"/>
                          </a:solidFill>
                          <a:latin typeface="Cambria Math"/>
                          <a:cs typeface="Franklin Gothic Book"/>
                        </a:rPr>
                        <m:t>=</m:t>
                      </m:r>
                      <m:sSup>
                        <m:sSupPr>
                          <m:ctrlPr>
                            <a:rPr lang="en-US" sz="1800" b="0" i="1" kern="1000" spc="30" smtClean="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a:cs typeface="Franklin Gothic Book"/>
                            </a:rPr>
                            <m:t>29</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000 </m:t>
                      </m:r>
                    </m:oMath>
                  </a14:m>
                  <a:r>
                    <a:rPr lang="en-US" sz="1800" kern="1000" spc="30" dirty="0">
                      <a:solidFill>
                        <a:srgbClr val="686868"/>
                      </a:solidFill>
                      <a:latin typeface="+mn-lt"/>
                      <a:cs typeface="Franklin Gothic Book"/>
                    </a:rPr>
                    <a:t>runs</a:t>
                  </a:r>
                </a:p>
              </p:txBody>
            </p:sp>
          </mc:Choice>
          <mc:Fallback xmlns="">
            <p:sp>
              <p:nvSpPr>
                <p:cNvPr id="30" name="TextBox 29"/>
                <p:cNvSpPr txBox="1">
                  <a:spLocks noRot="1" noChangeAspect="1" noMove="1" noResize="1" noEditPoints="1" noAdjustHandles="1" noChangeArrowheads="1" noChangeShapeType="1" noTextEdit="1"/>
                </p:cNvSpPr>
                <p:nvPr/>
              </p:nvSpPr>
              <p:spPr>
                <a:xfrm>
                  <a:off x="5796136" y="1916832"/>
                  <a:ext cx="3312939" cy="310883"/>
                </a:xfrm>
                <a:prstGeom prst="rect">
                  <a:avLst/>
                </a:prstGeom>
                <a:blipFill rotWithShape="1">
                  <a:blip r:embed="rId7"/>
                  <a:stretch>
                    <a:fillRect t="-19608" b="-39216"/>
                  </a:stretch>
                </a:blipFill>
              </p:spPr>
              <p:txBody>
                <a:bodyPr/>
                <a:lstStyle/>
                <a:p>
                  <a:r>
                    <a:rPr lang="en-US">
                      <a:noFill/>
                    </a:rPr>
                    <a:t> </a:t>
                  </a:r>
                </a:p>
              </p:txBody>
            </p:sp>
          </mc:Fallback>
        </mc:AlternateContent>
        <p:cxnSp>
          <p:nvCxnSpPr>
            <p:cNvPr id="28" name="Straight Connector 27"/>
            <p:cNvCxnSpPr>
              <a:stCxn id="21" idx="0"/>
              <a:endCxn id="30" idx="2"/>
            </p:cNvCxnSpPr>
            <p:nvPr/>
          </p:nvCxnSpPr>
          <p:spPr bwMode="auto">
            <a:xfrm flipV="1">
              <a:off x="7451113" y="2227715"/>
              <a:ext cx="1493" cy="226686"/>
            </a:xfrm>
            <a:prstGeom prst="line">
              <a:avLst/>
            </a:prstGeom>
            <a:solidFill>
              <a:schemeClr val="accent1"/>
            </a:solidFill>
            <a:ln w="25400" cap="flat" cmpd="sng" algn="ctr">
              <a:solidFill>
                <a:srgbClr val="505050"/>
              </a:solidFill>
              <a:prstDash val="solid"/>
              <a:round/>
              <a:headEnd type="none" w="med" len="med"/>
              <a:tailEnd type="none" w="med" len="med"/>
            </a:ln>
            <a:effectLst/>
          </p:spPr>
        </p:cxnSp>
      </p:grpSp>
      <p:sp>
        <p:nvSpPr>
          <p:cNvPr id="2" name="Titel 1"/>
          <p:cNvSpPr>
            <a:spLocks noGrp="1"/>
          </p:cNvSpPr>
          <p:nvPr>
            <p:ph type="title"/>
          </p:nvPr>
        </p:nvSpPr>
        <p:spPr/>
        <p:txBody>
          <a:bodyPr/>
          <a:lstStyle/>
          <a:p>
            <a:r>
              <a:rPr lang="de-CH" dirty="0"/>
              <a:t>Global </a:t>
            </a:r>
            <a:r>
              <a:rPr lang="de-CH" dirty="0" err="1"/>
              <a:t>Sensitivity</a:t>
            </a:r>
            <a:r>
              <a:rPr lang="de-CH" dirty="0"/>
              <a:t> Analysis </a:t>
            </a:r>
            <a:r>
              <a:rPr lang="de-CH" dirty="0" err="1"/>
              <a:t>for</a:t>
            </a:r>
            <a:r>
              <a:rPr lang="de-CH" dirty="0"/>
              <a:t> Screening:</a:t>
            </a:r>
            <a:br>
              <a:rPr lang="de-CH" dirty="0"/>
            </a:br>
            <a:r>
              <a:rPr lang="de-CH" dirty="0" err="1"/>
              <a:t>Comparison</a:t>
            </a:r>
            <a:r>
              <a:rPr lang="de-CH" dirty="0"/>
              <a:t> </a:t>
            </a:r>
            <a:r>
              <a:rPr lang="de-CH" dirty="0" err="1"/>
              <a:t>of</a:t>
            </a:r>
            <a:r>
              <a:rPr lang="de-CH" dirty="0"/>
              <a:t> </a:t>
            </a:r>
            <a:r>
              <a:rPr lang="de-CH" dirty="0" err="1"/>
              <a:t>Methods</a:t>
            </a:r>
            <a:endParaRPr lang="de-CH" dirty="0"/>
          </a:p>
        </p:txBody>
      </p:sp>
      <p:sp>
        <p:nvSpPr>
          <p:cNvPr id="35" name="Rectangle 34"/>
          <p:cNvSpPr/>
          <p:nvPr/>
        </p:nvSpPr>
        <p:spPr>
          <a:xfrm>
            <a:off x="841948" y="1516424"/>
            <a:ext cx="5905152" cy="400110"/>
          </a:xfrm>
          <a:prstGeom prst="rect">
            <a:avLst/>
          </a:prstGeom>
        </p:spPr>
        <p:txBody>
          <a:bodyPr wrap="square">
            <a:spAutoFit/>
          </a:bodyPr>
          <a:lstStyle/>
          <a:p>
            <a:pPr>
              <a:spcAft>
                <a:spcPts val="600"/>
              </a:spcAft>
            </a:pPr>
            <a:endParaRPr lang="en-US" sz="2000" b="1" dirty="0">
              <a:latin typeface="+mn-lt"/>
            </a:endParaRPr>
          </a:p>
        </p:txBody>
      </p:sp>
      <mc:AlternateContent xmlns:mc="http://schemas.openxmlformats.org/markup-compatibility/2006" xmlns:a14="http://schemas.microsoft.com/office/drawing/2010/main">
        <mc:Choice Requires="a14">
          <p:sp>
            <p:nvSpPr>
              <p:cNvPr id="36" name="TextBox 35"/>
              <p:cNvSpPr txBox="1"/>
              <p:nvPr/>
            </p:nvSpPr>
            <p:spPr>
              <a:xfrm>
                <a:off x="827089" y="1557338"/>
                <a:ext cx="8293150" cy="1151582"/>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1900" dirty="0">
                    <a:latin typeface="+mn-lt"/>
                  </a:rPr>
                  <a:t>Selected Quantity of Interest: </a:t>
                </a:r>
                <a:r>
                  <a:rPr lang="en-US" sz="1900" b="1" dirty="0">
                    <a:latin typeface="+mn-lt"/>
                  </a:rPr>
                  <a:t>Time-Average Output</a:t>
                </a:r>
                <a:endParaRPr lang="en-US" sz="1900" kern="1000" spc="30" dirty="0">
                  <a:latin typeface="+mn-lt"/>
                  <a:cs typeface="Franklin Gothic Book"/>
                </a:endParaRPr>
              </a:p>
              <a:p>
                <a:pPr marL="180975" indent="-180975">
                  <a:lnSpc>
                    <a:spcPct val="110000"/>
                  </a:lnSpc>
                  <a:spcBef>
                    <a:spcPts val="0"/>
                  </a:spcBef>
                  <a:buFont typeface="Arial" panose="020B0604020202020204" pitchFamily="34" charset="0"/>
                  <a:buChar char="•"/>
                </a:pPr>
                <a:r>
                  <a:rPr lang="en-US" sz="1900" b="1" dirty="0">
                    <a:latin typeface="+mn-lt"/>
                  </a:rPr>
                  <a:t>Boundary conditions</a:t>
                </a:r>
                <a:r>
                  <a:rPr lang="en-US" sz="1900" dirty="0">
                    <a:latin typeface="+mn-lt"/>
                  </a:rPr>
                  <a:t>, </a:t>
                </a:r>
                <a:r>
                  <a:rPr lang="en-US" sz="1900" b="1" dirty="0">
                    <a:latin typeface="+mn-lt"/>
                  </a:rPr>
                  <a:t>closure laws</a:t>
                </a:r>
                <a:r>
                  <a:rPr lang="en-US" sz="1900" dirty="0">
                    <a:latin typeface="+mn-lt"/>
                  </a:rPr>
                  <a:t>, and </a:t>
                </a:r>
                <a:r>
                  <a:rPr lang="en-US" sz="1900" b="1" dirty="0">
                    <a:latin typeface="+mn-lt"/>
                  </a:rPr>
                  <a:t>spacer grid model</a:t>
                </a:r>
                <a:r>
                  <a:rPr lang="en-US" sz="1900" dirty="0">
                    <a:latin typeface="+mn-lt"/>
                  </a:rPr>
                  <a:t> parameters </a:t>
                </a:r>
                <a:br>
                  <a:rPr lang="en-US" sz="1900" dirty="0">
                    <a:latin typeface="+mn-lt"/>
                  </a:rPr>
                </a:br>
                <a:r>
                  <a:rPr lang="en-US" sz="1900" dirty="0">
                    <a:latin typeface="+mn-lt"/>
                  </a:rPr>
                  <a:t>are relatively influential (12 parameters) based on </a:t>
                </a:r>
                <a14:m>
                  <m:oMath xmlns:m="http://schemas.openxmlformats.org/officeDocument/2006/math">
                    <m:r>
                      <a:rPr lang="en-US" sz="1900" b="0" i="1" smtClean="0">
                        <a:latin typeface="Cambria Math"/>
                      </a:rPr>
                      <m:t>5%</m:t>
                    </m:r>
                  </m:oMath>
                </a14:m>
                <a:r>
                  <a:rPr lang="en-US" sz="1900" dirty="0">
                    <a:latin typeface="+mn-lt"/>
                  </a:rPr>
                  <a:t> total-effect indices cut-off</a:t>
                </a:r>
              </a:p>
              <a:p>
                <a:pPr marL="180975" indent="-180975">
                  <a:lnSpc>
                    <a:spcPct val="110000"/>
                  </a:lnSpc>
                  <a:spcBef>
                    <a:spcPts val="0"/>
                  </a:spcBef>
                  <a:buFont typeface="Arial" panose="020B0604020202020204" pitchFamily="34" charset="0"/>
                  <a:buChar char="•"/>
                </a:pPr>
                <a:endParaRPr lang="en-US" sz="1900" kern="1000" spc="30" dirty="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827089" y="1557338"/>
                <a:ext cx="8293150" cy="1151582"/>
              </a:xfrm>
              <a:prstGeom prst="rect">
                <a:avLst/>
              </a:prstGeom>
              <a:blipFill rotWithShape="1">
                <a:blip r:embed="rId8"/>
                <a:stretch>
                  <a:fillRect l="-1691" t="-52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0BC033AF-3AD1-4D01-96F2-793E814E67C7}"/>
              </a:ext>
            </a:extLst>
          </p:cNvPr>
          <p:cNvSpPr txBox="1"/>
          <p:nvPr/>
        </p:nvSpPr>
        <p:spPr>
          <a:xfrm>
            <a:off x="267410" y="6108110"/>
            <a:ext cx="3570278" cy="584007"/>
          </a:xfrm>
          <a:prstGeom prst="rect">
            <a:avLst/>
          </a:prstGeom>
          <a:noFill/>
        </p:spPr>
        <p:txBody>
          <a:bodyPr wrap="none" lIns="0" tIns="0" rIns="0" bIns="0" rtlCol="0" anchor="ctr">
            <a:noAutofit/>
          </a:bodyPr>
          <a:lstStyle/>
          <a:p>
            <a:pPr>
              <a:lnSpc>
                <a:spcPct val="110000"/>
              </a:lnSpc>
              <a:spcBef>
                <a:spcPts val="0"/>
              </a:spcBef>
            </a:pPr>
            <a:r>
              <a:rPr lang="en-US" sz="2000" kern="1000" spc="30" dirty="0">
                <a:solidFill>
                  <a:srgbClr val="686868"/>
                </a:solidFill>
                <a:latin typeface="+mn-lt"/>
                <a:cs typeface="Franklin Gothic Book"/>
              </a:rPr>
              <a:t>Results on TC4 output</a:t>
            </a:r>
          </a:p>
        </p:txBody>
      </p:sp>
    </p:spTree>
    <p:extLst>
      <p:ext uri="{BB962C8B-B14F-4D97-AF65-F5344CB8AC3E}">
        <p14:creationId xmlns:p14="http://schemas.microsoft.com/office/powerpoint/2010/main" val="40207397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Uncertainty</a:t>
            </a:r>
            <a:r>
              <a:rPr lang="de-CH" dirty="0"/>
              <a:t> Propagation </a:t>
            </a:r>
            <a:r>
              <a:rPr lang="de-CH" dirty="0" err="1"/>
              <a:t>using</a:t>
            </a:r>
            <a:br>
              <a:rPr lang="de-CH" dirty="0"/>
            </a:br>
            <a:r>
              <a:rPr lang="de-CH" dirty="0" err="1"/>
              <a:t>Influential</a:t>
            </a:r>
            <a:r>
              <a:rPr lang="de-CH" dirty="0"/>
              <a:t> vs. Non-</a:t>
            </a:r>
            <a:r>
              <a:rPr lang="de-CH" dirty="0" err="1"/>
              <a:t>Influential</a:t>
            </a:r>
            <a:r>
              <a:rPr lang="de-CH" dirty="0"/>
              <a:t> Parameters</a:t>
            </a:r>
          </a:p>
        </p:txBody>
      </p:sp>
      <p:grpSp>
        <p:nvGrpSpPr>
          <p:cNvPr id="6" name="Group 5"/>
          <p:cNvGrpSpPr/>
          <p:nvPr/>
        </p:nvGrpSpPr>
        <p:grpSpPr>
          <a:xfrm>
            <a:off x="107505" y="2614060"/>
            <a:ext cx="8928991" cy="2975180"/>
            <a:chOff x="107505" y="2636911"/>
            <a:chExt cx="8928991" cy="2975180"/>
          </a:xfrm>
        </p:grpSpPr>
        <p:pic>
          <p:nvPicPr>
            <p:cNvPr id="3075" name="Picture 3" descr="W:\project\stars\workspace\RND\SB-RND-ACT-006-13\WD41\projects\temp\wd41-all\figures\defense\figures\plotInfluentialNonInfluentialRunsT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57"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project\stars\workspace\RND\SB-RND-ACT-006-13\WD41\projects\temp\wd41-all\figures\defense\figures\plotInfluentialNonInfluentialRunsD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885"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W:\project\stars\workspace\RND\SB-RND-ACT-006-13\WD41\projects\temp\wd41-all\figures\defense\figures\plotInfluentialNonInfluentialRunsC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1221" y="2636911"/>
              <a:ext cx="2835275" cy="28352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956775" y="3701195"/>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8" name="TextBox 7"/>
            <p:cNvSpPr txBox="1"/>
            <p:nvPr/>
          </p:nvSpPr>
          <p:spPr>
            <a:xfrm rot="16200000">
              <a:off x="1963774" y="3701194"/>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Pressure Drop [bar]</a:t>
              </a:r>
            </a:p>
          </p:txBody>
        </p:sp>
        <p:sp>
          <p:nvSpPr>
            <p:cNvPr id="9" name="TextBox 8"/>
            <p:cNvSpPr txBox="1"/>
            <p:nvPr/>
          </p:nvSpPr>
          <p:spPr>
            <a:xfrm>
              <a:off x="684213" y="5301208"/>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10" name="TextBox 9"/>
            <p:cNvSpPr txBox="1"/>
            <p:nvPr/>
          </p:nvSpPr>
          <p:spPr>
            <a:xfrm rot="16200000">
              <a:off x="4959586" y="3701193"/>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Liquid Carryover [kg]</a:t>
              </a:r>
            </a:p>
          </p:txBody>
        </p:sp>
      </p:grpSp>
      <p:cxnSp>
        <p:nvCxnSpPr>
          <p:cNvPr id="4" name="Straight Connector 3"/>
          <p:cNvCxnSpPr>
            <a:endCxn id="15" idx="1"/>
          </p:cNvCxnSpPr>
          <p:nvPr/>
        </p:nvCxnSpPr>
        <p:spPr bwMode="auto">
          <a:xfrm>
            <a:off x="6660232" y="5893241"/>
            <a:ext cx="360000" cy="0"/>
          </a:xfrm>
          <a:prstGeom prst="line">
            <a:avLst/>
          </a:prstGeom>
          <a:solidFill>
            <a:schemeClr val="accent1"/>
          </a:solidFill>
          <a:ln w="63500" cap="flat" cmpd="sng" algn="ctr">
            <a:solidFill>
              <a:srgbClr val="969696"/>
            </a:solidFill>
            <a:prstDash val="solid"/>
            <a:round/>
            <a:headEnd type="none" w="med" len="med"/>
            <a:tailEnd type="none" w="med" len="med"/>
          </a:ln>
          <a:effectLst/>
        </p:spPr>
      </p:cxnSp>
      <p:cxnSp>
        <p:nvCxnSpPr>
          <p:cNvPr id="14" name="Straight Connector 13"/>
          <p:cNvCxnSpPr>
            <a:endCxn id="16" idx="1"/>
          </p:cNvCxnSpPr>
          <p:nvPr/>
        </p:nvCxnSpPr>
        <p:spPr bwMode="auto">
          <a:xfrm>
            <a:off x="6660232" y="6397297"/>
            <a:ext cx="360040"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15" name="Rectangle 14"/>
          <p:cNvSpPr/>
          <p:nvPr/>
        </p:nvSpPr>
        <p:spPr>
          <a:xfrm>
            <a:off x="7020272" y="5693186"/>
            <a:ext cx="2088232" cy="400110"/>
          </a:xfrm>
          <a:prstGeom prst="rect">
            <a:avLst/>
          </a:prstGeom>
        </p:spPr>
        <p:txBody>
          <a:bodyPr wrap="square">
            <a:spAutoFit/>
          </a:bodyPr>
          <a:lstStyle/>
          <a:p>
            <a:pPr>
              <a:spcAft>
                <a:spcPts val="600"/>
              </a:spcAft>
            </a:pPr>
            <a:r>
              <a:rPr lang="en-US" sz="2000" b="1" dirty="0">
                <a:latin typeface="+mn-lt"/>
              </a:rPr>
              <a:t>12</a:t>
            </a:r>
            <a:r>
              <a:rPr lang="en-US" sz="2000" dirty="0">
                <a:latin typeface="+mn-lt"/>
              </a:rPr>
              <a:t> Influential</a:t>
            </a:r>
          </a:p>
        </p:txBody>
      </p:sp>
      <p:sp>
        <p:nvSpPr>
          <p:cNvPr id="16" name="Rectangle 15"/>
          <p:cNvSpPr/>
          <p:nvPr/>
        </p:nvSpPr>
        <p:spPr>
          <a:xfrm>
            <a:off x="7020272" y="6197242"/>
            <a:ext cx="2088232" cy="400110"/>
          </a:xfrm>
          <a:prstGeom prst="rect">
            <a:avLst/>
          </a:prstGeom>
        </p:spPr>
        <p:txBody>
          <a:bodyPr wrap="square">
            <a:spAutoFit/>
          </a:bodyPr>
          <a:lstStyle/>
          <a:p>
            <a:pPr>
              <a:spcAft>
                <a:spcPts val="600"/>
              </a:spcAft>
            </a:pPr>
            <a:r>
              <a:rPr lang="en-US" sz="2000" b="1" dirty="0">
                <a:latin typeface="+mn-lt"/>
              </a:rPr>
              <a:t>15</a:t>
            </a:r>
            <a:r>
              <a:rPr lang="en-US" sz="2000" dirty="0">
                <a:latin typeface="+mn-lt"/>
              </a:rPr>
              <a:t> Non-influential</a:t>
            </a:r>
          </a:p>
        </p:txBody>
      </p:sp>
      <p:sp>
        <p:nvSpPr>
          <p:cNvPr id="27" name="TextBox 26"/>
          <p:cNvSpPr txBox="1"/>
          <p:nvPr/>
        </p:nvSpPr>
        <p:spPr>
          <a:xfrm>
            <a:off x="5364088" y="5693186"/>
            <a:ext cx="1296144" cy="904166"/>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Parameter</a:t>
            </a:r>
            <a:br>
              <a:rPr lang="en-US" sz="2000" b="1" kern="1000" spc="30" dirty="0">
                <a:latin typeface="+mn-lt"/>
                <a:cs typeface="Franklin Gothic Book"/>
              </a:rPr>
            </a:br>
            <a:r>
              <a:rPr lang="en-US" sz="2000" b="1" kern="1000" spc="30" dirty="0">
                <a:latin typeface="+mn-lt"/>
                <a:cs typeface="Franklin Gothic Book"/>
              </a:rPr>
              <a:t>subsets</a:t>
            </a:r>
          </a:p>
        </p:txBody>
      </p:sp>
      <p:sp>
        <p:nvSpPr>
          <p:cNvPr id="28" name="Rectangle 27"/>
          <p:cNvSpPr/>
          <p:nvPr/>
        </p:nvSpPr>
        <p:spPr>
          <a:xfrm>
            <a:off x="827088" y="1557338"/>
            <a:ext cx="5516588" cy="707886"/>
          </a:xfrm>
          <a:prstGeom prst="rect">
            <a:avLst/>
          </a:prstGeom>
        </p:spPr>
        <p:txBody>
          <a:bodyPr wrap="square">
            <a:spAutoFit/>
          </a:bodyPr>
          <a:lstStyle/>
          <a:p>
            <a:pPr>
              <a:spcAft>
                <a:spcPts val="600"/>
              </a:spcAft>
            </a:pPr>
            <a:r>
              <a:rPr lang="en-US" sz="2000" dirty="0">
                <a:latin typeface="+mn-lt"/>
              </a:rPr>
              <a:t>Uncertainty propagation using 2 parameter subsets</a:t>
            </a:r>
            <a:br>
              <a:rPr lang="en-US" sz="2000" dirty="0">
                <a:latin typeface="+mn-lt"/>
              </a:rPr>
            </a:br>
            <a:r>
              <a:rPr lang="en-US" sz="2000" dirty="0">
                <a:latin typeface="+mn-lt"/>
              </a:rPr>
              <a:t>and 500 Monte Carlo samples</a:t>
            </a:r>
          </a:p>
        </p:txBody>
      </p:sp>
    </p:spTree>
    <p:extLst>
      <p:ext uri="{BB962C8B-B14F-4D97-AF65-F5344CB8AC3E}">
        <p14:creationId xmlns:p14="http://schemas.microsoft.com/office/powerpoint/2010/main" val="296549867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Outline</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the forward model?</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8" name="Rectangle 17"/>
          <p:cNvSpPr/>
          <p:nvPr/>
        </p:nvSpPr>
        <p:spPr>
          <a:xfrm>
            <a:off x="5796136" y="3207971"/>
            <a:ext cx="3127710" cy="1061829"/>
          </a:xfrm>
          <a:prstGeom prst="rect">
            <a:avLst/>
          </a:prstGeom>
        </p:spPr>
        <p:txBody>
          <a:bodyPr wrap="square">
            <a:spAutoFit/>
          </a:bodyPr>
          <a:lstStyle/>
          <a:p>
            <a:pPr>
              <a:spcBef>
                <a:spcPts val="600"/>
              </a:spcBef>
            </a:pPr>
            <a:r>
              <a:rPr lang="en-US" sz="2100" b="1" dirty="0">
                <a:latin typeface="+mn-lt"/>
              </a:rPr>
              <a:t>Construct a </a:t>
            </a:r>
            <a:r>
              <a:rPr lang="en-US" sz="2100" b="1" dirty="0" err="1">
                <a:latin typeface="+mn-lt"/>
              </a:rPr>
              <a:t>metamodel</a:t>
            </a:r>
            <a:r>
              <a:rPr lang="en-US" sz="2100" b="1" dirty="0">
                <a:latin typeface="+mn-lt"/>
              </a:rPr>
              <a:t> for fast and efficient approximation</a:t>
            </a:r>
          </a:p>
        </p:txBody>
      </p:sp>
      <p:sp>
        <p:nvSpPr>
          <p:cNvPr id="12" name="Rectangle 11"/>
          <p:cNvSpPr/>
          <p:nvPr/>
        </p:nvSpPr>
        <p:spPr>
          <a:xfrm>
            <a:off x="4859338" y="4469050"/>
            <a:ext cx="4033140" cy="400110"/>
          </a:xfrm>
          <a:prstGeom prst="rect">
            <a:avLst/>
          </a:prstGeom>
        </p:spPr>
        <p:txBody>
          <a:bodyPr wrap="square">
            <a:spAutoFit/>
          </a:bodyPr>
          <a:lstStyle/>
          <a:p>
            <a:r>
              <a:rPr lang="en-US" sz="2000" dirty="0" err="1">
                <a:latin typeface="+mn-lt"/>
              </a:rPr>
              <a:t>Metamodel</a:t>
            </a:r>
            <a:r>
              <a:rPr lang="en-US" sz="2000" dirty="0">
                <a:latin typeface="+mn-lt"/>
              </a:rPr>
              <a:t> = a model of a model</a:t>
            </a:r>
            <a:endParaRPr lang="en-US" sz="2000" b="1" dirty="0">
              <a:latin typeface="+mn-lt"/>
            </a:endParaRPr>
          </a:p>
        </p:txBody>
      </p:sp>
    </p:spTree>
    <p:extLst>
      <p:ext uri="{BB962C8B-B14F-4D97-AF65-F5344CB8AC3E}">
        <p14:creationId xmlns:p14="http://schemas.microsoft.com/office/powerpoint/2010/main" val="58424905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E:\OneDrive\projects\mucm\posterior.png"/>
          <p:cNvPicPr>
            <a:picLocks noChangeAspect="1" noChangeArrowheads="1"/>
          </p:cNvPicPr>
          <p:nvPr/>
        </p:nvPicPr>
        <p:blipFill rotWithShape="1">
          <a:blip r:embed="rId3">
            <a:extLst>
              <a:ext uri="{28A0092B-C50C-407E-A947-70E740481C1C}">
                <a14:useLocalDpi xmlns:a14="http://schemas.microsoft.com/office/drawing/2010/main" val="0"/>
              </a:ext>
            </a:extLst>
          </a:blip>
          <a:srcRect t="7680" r="8843" b="7962"/>
          <a:stretch/>
        </p:blipFill>
        <p:spPr bwMode="auto">
          <a:xfrm>
            <a:off x="6306213" y="4198883"/>
            <a:ext cx="2534540" cy="23454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E:\OneDrive\projects\mucm\data.png"/>
          <p:cNvPicPr>
            <a:picLocks noChangeAspect="1" noChangeArrowheads="1"/>
          </p:cNvPicPr>
          <p:nvPr/>
        </p:nvPicPr>
        <p:blipFill rotWithShape="1">
          <a:blip r:embed="rId4">
            <a:extLst>
              <a:ext uri="{28A0092B-C50C-407E-A947-70E740481C1C}">
                <a14:useLocalDpi xmlns:a14="http://schemas.microsoft.com/office/drawing/2010/main" val="0"/>
              </a:ext>
            </a:extLst>
          </a:blip>
          <a:srcRect t="8479" r="7645" b="8353"/>
          <a:stretch/>
        </p:blipFill>
        <p:spPr bwMode="auto">
          <a:xfrm>
            <a:off x="3464608" y="4198883"/>
            <a:ext cx="2567833" cy="23124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OneDrive\projects\mucm\prior.png"/>
          <p:cNvPicPr>
            <a:picLocks noChangeAspect="1" noChangeArrowheads="1"/>
          </p:cNvPicPr>
          <p:nvPr/>
        </p:nvPicPr>
        <p:blipFill rotWithShape="1">
          <a:blip r:embed="rId5">
            <a:extLst>
              <a:ext uri="{28A0092B-C50C-407E-A947-70E740481C1C}">
                <a14:useLocalDpi xmlns:a14="http://schemas.microsoft.com/office/drawing/2010/main" val="0"/>
              </a:ext>
            </a:extLst>
          </a:blip>
          <a:srcRect t="11556" r="9603" b="7385"/>
          <a:stretch/>
        </p:blipFill>
        <p:spPr bwMode="auto">
          <a:xfrm>
            <a:off x="566405" y="4257534"/>
            <a:ext cx="2513404" cy="225377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2400465" y="6058161"/>
            <a:ext cx="576064" cy="323165"/>
          </a:xfrm>
          <a:prstGeom prst="rect">
            <a:avLst/>
          </a:prstGeom>
          <a:solidFill>
            <a:srgbClr val="B9B9B9"/>
          </a:solidFill>
        </p:spPr>
        <p:txBody>
          <a:bodyPr wrap="square">
            <a:spAutoFit/>
          </a:bodyPr>
          <a:lstStyle/>
          <a:p>
            <a:r>
              <a:rPr lang="en-US" sz="1500" b="1" dirty="0">
                <a:latin typeface="+mn-lt"/>
              </a:rPr>
              <a:t>Prior</a:t>
            </a:r>
            <a:endParaRPr lang="en-US" sz="1500" b="1" i="1" dirty="0">
              <a:latin typeface="+mn-lt"/>
            </a:endParaRPr>
          </a:p>
        </p:txBody>
      </p:sp>
      <p:sp>
        <p:nvSpPr>
          <p:cNvPr id="29" name="Rectangle 28"/>
          <p:cNvSpPr/>
          <p:nvPr/>
        </p:nvSpPr>
        <p:spPr>
          <a:xfrm>
            <a:off x="5384369" y="6058163"/>
            <a:ext cx="576064" cy="323165"/>
          </a:xfrm>
          <a:prstGeom prst="rect">
            <a:avLst/>
          </a:prstGeom>
          <a:solidFill>
            <a:srgbClr val="B9B9B9"/>
          </a:solidFill>
        </p:spPr>
        <p:txBody>
          <a:bodyPr wrap="square">
            <a:spAutoFit/>
          </a:bodyPr>
          <a:lstStyle/>
          <a:p>
            <a:r>
              <a:rPr lang="en-US" sz="1500" b="1" dirty="0">
                <a:latin typeface="+mn-lt"/>
              </a:rPr>
              <a:t>Data</a:t>
            </a:r>
            <a:endParaRPr lang="en-US" sz="1500" b="1" i="1" dirty="0">
              <a:latin typeface="+mn-lt"/>
            </a:endParaRPr>
          </a:p>
        </p:txBody>
      </p:sp>
      <p:sp>
        <p:nvSpPr>
          <p:cNvPr id="30" name="Rectangle 29"/>
          <p:cNvSpPr/>
          <p:nvPr/>
        </p:nvSpPr>
        <p:spPr>
          <a:xfrm>
            <a:off x="7893874" y="6058163"/>
            <a:ext cx="963107" cy="323165"/>
          </a:xfrm>
          <a:prstGeom prst="rect">
            <a:avLst/>
          </a:prstGeom>
          <a:solidFill>
            <a:srgbClr val="B9B9B9"/>
          </a:solidFill>
        </p:spPr>
        <p:txBody>
          <a:bodyPr wrap="square">
            <a:spAutoFit/>
          </a:bodyPr>
          <a:lstStyle/>
          <a:p>
            <a:r>
              <a:rPr lang="en-US" sz="1500" b="1" dirty="0">
                <a:latin typeface="+mn-lt"/>
              </a:rPr>
              <a:t>Posterior</a:t>
            </a:r>
            <a:endParaRPr lang="en-US" sz="1500" b="1" i="1" dirty="0">
              <a:latin typeface="+mn-lt"/>
            </a:endParaRPr>
          </a:p>
        </p:txBody>
      </p:sp>
      <p:sp>
        <p:nvSpPr>
          <p:cNvPr id="3" name="Title 2"/>
          <p:cNvSpPr>
            <a:spLocks noGrp="1"/>
          </p:cNvSpPr>
          <p:nvPr>
            <p:ph type="title"/>
          </p:nvPr>
        </p:nvSpPr>
        <p:spPr/>
        <p:txBody>
          <a:bodyPr/>
          <a:lstStyle/>
          <a:p>
            <a:r>
              <a:rPr lang="en-US" dirty="0"/>
              <a:t>Gaussian Process (GP) </a:t>
            </a:r>
            <a:r>
              <a:rPr lang="en-US" dirty="0" err="1"/>
              <a:t>Metamodel</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3150845" y="3140968"/>
                <a:ext cx="5885651" cy="972817"/>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r>
                        <a:rPr lang="en-US" sz="1700" b="0" i="1" kern="1000" spc="30" smtClean="0">
                          <a:latin typeface="Cambria Math"/>
                          <a:cs typeface="Franklin Gothic Book"/>
                        </a:rPr>
                        <m:t>𝑘</m:t>
                      </m:r>
                      <m:d>
                        <m:dPr>
                          <m:ctrlPr>
                            <a:rPr lang="en-US" sz="1700" b="0" i="1" kern="1000" spc="30" smtClean="0">
                              <a:latin typeface="Cambria Math" panose="02040503050406030204" pitchFamily="18" charset="0"/>
                              <a:cs typeface="Franklin Gothic Book"/>
                            </a:rPr>
                          </m:ctrlPr>
                        </m:dPr>
                        <m:e>
                          <m:r>
                            <a:rPr lang="en-US" sz="1700" b="1" i="1" kern="1000" spc="30" smtClean="0">
                              <a:latin typeface="Cambria Math"/>
                            </a:rPr>
                            <m:t>𝒙</m:t>
                          </m:r>
                          <m:r>
                            <a:rPr lang="en-US" sz="1700" b="0" i="1" kern="1000" spc="30" smtClean="0">
                              <a:latin typeface="Cambria Math"/>
                            </a:rPr>
                            <m:t>,</m:t>
                          </m:r>
                          <m:sSup>
                            <m:sSupPr>
                              <m:ctrlPr>
                                <a:rPr lang="en-US" sz="1700" b="0" i="1" kern="1000" spc="30" smtClean="0">
                                  <a:latin typeface="Cambria Math" panose="02040503050406030204" pitchFamily="18" charset="0"/>
                                </a:rPr>
                              </m:ctrlPr>
                            </m:sSupPr>
                            <m:e>
                              <m:r>
                                <a:rPr lang="en-US" sz="1700" b="1" i="1" kern="1000" spc="30" smtClean="0">
                                  <a:latin typeface="Cambria Math"/>
                                </a:rPr>
                                <m:t>𝒙</m:t>
                              </m:r>
                            </m:e>
                            <m:sup>
                              <m:r>
                                <a:rPr lang="en-US" sz="1700" b="0" i="1" kern="1000" spc="30" smtClean="0">
                                  <a:latin typeface="Cambria Math"/>
                                </a:rPr>
                                <m:t>∗</m:t>
                              </m:r>
                            </m:sup>
                          </m:sSup>
                        </m:e>
                      </m:d>
                      <m:r>
                        <a:rPr lang="en-US" sz="1700" b="0" i="1" kern="1000" spc="30" smtClean="0">
                          <a:latin typeface="Cambria Math"/>
                          <a:ea typeface="Cambria Math"/>
                        </a:rPr>
                        <m:t>≡</m:t>
                      </m:r>
                      <m:r>
                        <m:rPr>
                          <m:sty m:val="p"/>
                        </m:rPr>
                        <a:rPr lang="en-US" sz="1700" b="0" i="0" kern="1000" spc="30" smtClean="0">
                          <a:latin typeface="Cambria Math"/>
                          <a:cs typeface="Franklin Gothic Book"/>
                        </a:rPr>
                        <m:t>Cov</m:t>
                      </m:r>
                      <m:d>
                        <m:dPr>
                          <m:begChr m:val="["/>
                          <m:endChr m:val="]"/>
                          <m:ctrlPr>
                            <a:rPr lang="en-US" sz="1700" b="0" i="1" kern="1000" spc="30" smtClean="0">
                              <a:latin typeface="Cambria Math" panose="02040503050406030204" pitchFamily="18" charset="0"/>
                              <a:cs typeface="Franklin Gothic Book"/>
                            </a:rPr>
                          </m:ctrlPr>
                        </m:dPr>
                        <m:e>
                          <m:r>
                            <a:rPr lang="en-US" sz="1700" b="0" i="1" kern="1000" spc="30" smtClean="0">
                              <a:latin typeface="Cambria Math"/>
                              <a:cs typeface="Franklin Gothic Book"/>
                            </a:rPr>
                            <m:t>𝑌</m:t>
                          </m:r>
                          <m:d>
                            <m:dPr>
                              <m:ctrlPr>
                                <a:rPr lang="en-US" sz="1700" b="0" i="1" kern="1000" spc="30" smtClean="0">
                                  <a:latin typeface="Cambria Math" panose="02040503050406030204" pitchFamily="18" charset="0"/>
                                  <a:cs typeface="Franklin Gothic Book"/>
                                </a:rPr>
                              </m:ctrlPr>
                            </m:dPr>
                            <m:e>
                              <m:r>
                                <a:rPr lang="en-US" sz="1700" b="1" i="1" kern="1000" spc="30" smtClean="0">
                                  <a:latin typeface="Cambria Math"/>
                                  <a:cs typeface="Franklin Gothic Book"/>
                                </a:rPr>
                                <m:t>𝒙</m:t>
                              </m:r>
                            </m:e>
                          </m:d>
                          <m:r>
                            <a:rPr lang="en-US" sz="1700" b="0" i="1" kern="1000" spc="30" smtClean="0">
                              <a:latin typeface="Cambria Math"/>
                              <a:cs typeface="Franklin Gothic Book"/>
                            </a:rPr>
                            <m:t>,</m:t>
                          </m:r>
                          <m:r>
                            <a:rPr lang="en-US" sz="1700" b="0" i="1" kern="1000" spc="30" smtClean="0">
                              <a:latin typeface="Cambria Math"/>
                              <a:cs typeface="Franklin Gothic Book"/>
                            </a:rPr>
                            <m:t>𝑌</m:t>
                          </m:r>
                          <m:r>
                            <a:rPr lang="en-US" sz="1700" b="0" i="1" kern="1000" spc="30" smtClean="0">
                              <a:latin typeface="Cambria Math"/>
                              <a:cs typeface="Franklin Gothic Book"/>
                            </a:rPr>
                            <m:t>(</m:t>
                          </m:r>
                          <m:sSup>
                            <m:sSupPr>
                              <m:ctrlPr>
                                <a:rPr lang="en-US" sz="1700" b="1" i="1" kern="1000" spc="30" smtClean="0">
                                  <a:latin typeface="Cambria Math" panose="02040503050406030204" pitchFamily="18" charset="0"/>
                                  <a:cs typeface="Franklin Gothic Book"/>
                                </a:rPr>
                              </m:ctrlPr>
                            </m:sSupPr>
                            <m:e>
                              <m:r>
                                <a:rPr lang="en-US" sz="1700" b="1" i="1" kern="1000" spc="30" smtClean="0">
                                  <a:latin typeface="Cambria Math"/>
                                  <a:cs typeface="Franklin Gothic Book"/>
                                </a:rPr>
                                <m:t>𝒙</m:t>
                              </m:r>
                            </m:e>
                            <m:sup>
                              <m:r>
                                <a:rPr lang="en-US" sz="1700" b="1" i="1" kern="1000" spc="30" smtClean="0">
                                  <a:latin typeface="Cambria Math"/>
                                  <a:cs typeface="Franklin Gothic Book"/>
                                </a:rPr>
                                <m:t>∗</m:t>
                              </m:r>
                            </m:sup>
                          </m:sSup>
                          <m:r>
                            <a:rPr lang="en-US" sz="1700" b="0" i="1" kern="1000" spc="30" smtClean="0">
                              <a:latin typeface="Cambria Math"/>
                              <a:cs typeface="Franklin Gothic Book"/>
                            </a:rPr>
                            <m:t>)</m:t>
                          </m:r>
                        </m:e>
                      </m:d>
                      <m:r>
                        <a:rPr lang="en-US" sz="1700" b="0" i="1" kern="1000" spc="30" smtClean="0">
                          <a:latin typeface="Cambria Math"/>
                          <a:cs typeface="Franklin Gothic Book"/>
                        </a:rPr>
                        <m:t>=</m:t>
                      </m:r>
                      <m:nary>
                        <m:naryPr>
                          <m:chr m:val="∏"/>
                          <m:ctrlPr>
                            <a:rPr lang="en-US" sz="1700" b="0" i="1" kern="1000" spc="30" smtClean="0">
                              <a:latin typeface="Cambria Math" panose="02040503050406030204" pitchFamily="18" charset="0"/>
                            </a:rPr>
                          </m:ctrlPr>
                        </m:naryPr>
                        <m:sub>
                          <m:r>
                            <a:rPr lang="en-US" sz="1700" b="0" i="1" kern="1000" spc="30" smtClean="0">
                              <a:latin typeface="Cambria Math"/>
                            </a:rPr>
                            <m:t>𝑑</m:t>
                          </m:r>
                          <m:r>
                            <a:rPr lang="en-US" sz="1700" b="0" i="1" kern="1000" spc="30" smtClean="0">
                              <a:latin typeface="Cambria Math"/>
                            </a:rPr>
                            <m:t>=1</m:t>
                          </m:r>
                        </m:sub>
                        <m:sup>
                          <m:r>
                            <a:rPr lang="en-US" sz="1700" b="0" i="1" kern="1000" spc="30" smtClean="0">
                              <a:latin typeface="Cambria Math"/>
                            </a:rPr>
                            <m:t>𝐷</m:t>
                          </m:r>
                        </m:sup>
                        <m:e>
                          <m:func>
                            <m:funcPr>
                              <m:ctrlPr>
                                <a:rPr lang="en-US" sz="1700" b="0" i="1" kern="1000" spc="30" smtClean="0">
                                  <a:latin typeface="Cambria Math" panose="02040503050406030204" pitchFamily="18" charset="0"/>
                                </a:rPr>
                              </m:ctrlPr>
                            </m:funcPr>
                            <m:fName>
                              <m:r>
                                <m:rPr>
                                  <m:sty m:val="p"/>
                                </m:rPr>
                                <a:rPr lang="en-US" sz="1700" b="0" i="0" kern="1000" spc="30" smtClean="0">
                                  <a:latin typeface="Cambria Math"/>
                                </a:rPr>
                                <m:t>exp</m:t>
                              </m:r>
                            </m:fName>
                            <m:e>
                              <m:d>
                                <m:dPr>
                                  <m:begChr m:val="["/>
                                  <m:endChr m:val="]"/>
                                  <m:ctrlPr>
                                    <a:rPr lang="en-US" sz="1700" b="0" i="1" kern="1000" spc="30" smtClean="0">
                                      <a:latin typeface="Cambria Math" panose="02040503050406030204" pitchFamily="18" charset="0"/>
                                    </a:rPr>
                                  </m:ctrlPr>
                                </m:dPr>
                                <m:e>
                                  <m:r>
                                    <a:rPr lang="en-US" sz="1700" b="0" i="1" kern="1000" spc="30" smtClean="0">
                                      <a:latin typeface="Cambria Math"/>
                                    </a:rPr>
                                    <m:t>−</m:t>
                                  </m:r>
                                  <m:sSup>
                                    <m:sSupPr>
                                      <m:ctrlPr>
                                        <a:rPr lang="en-US" sz="1700" b="0" i="1" kern="1000" spc="30" smtClean="0">
                                          <a:latin typeface="Cambria Math" panose="02040503050406030204" pitchFamily="18" charset="0"/>
                                        </a:rPr>
                                      </m:ctrlPr>
                                    </m:sSupPr>
                                    <m:e>
                                      <m:d>
                                        <m:dPr>
                                          <m:ctrlPr>
                                            <a:rPr lang="en-US" sz="1700" b="0" i="1" kern="1000" spc="30" smtClean="0">
                                              <a:latin typeface="Cambria Math" panose="02040503050406030204" pitchFamily="18" charset="0"/>
                                            </a:rPr>
                                          </m:ctrlPr>
                                        </m:dPr>
                                        <m:e>
                                          <m:f>
                                            <m:fPr>
                                              <m:ctrlPr>
                                                <a:rPr lang="en-US" sz="1700" b="0" i="1" kern="1000" spc="30" smtClean="0">
                                                  <a:latin typeface="Cambria Math" panose="02040503050406030204" pitchFamily="18" charset="0"/>
                                                </a:rPr>
                                              </m:ctrlPr>
                                            </m:fPr>
                                            <m:num>
                                              <m:sSup>
                                                <m:sSupPr>
                                                  <m:ctrlPr>
                                                    <a:rPr lang="en-US" sz="1700" b="0" i="1" kern="1000" spc="30" smtClean="0">
                                                      <a:latin typeface="Cambria Math" panose="02040503050406030204" pitchFamily="18" charset="0"/>
                                                    </a:rPr>
                                                  </m:ctrlPr>
                                                </m:sSupPr>
                                                <m:e>
                                                  <m:r>
                                                    <a:rPr lang="en-US" sz="1700" b="0" i="1" kern="1000" spc="30" smtClean="0">
                                                      <a:latin typeface="Cambria Math"/>
                                                    </a:rPr>
                                                    <m:t>|</m:t>
                                                  </m:r>
                                                  <m:r>
                                                    <a:rPr lang="en-US" sz="1700" b="0" i="1" kern="1000" spc="30" smtClean="0">
                                                      <a:latin typeface="Cambria Math"/>
                                                    </a:rPr>
                                                    <m:t>𝑥</m:t>
                                                  </m:r>
                                                </m:e>
                                                <m:sup>
                                                  <m:d>
                                                    <m:dPr>
                                                      <m:ctrlPr>
                                                        <a:rPr lang="en-US" sz="1700" b="0" i="1" kern="1000" spc="30" smtClean="0">
                                                          <a:latin typeface="Cambria Math" panose="02040503050406030204" pitchFamily="18" charset="0"/>
                                                        </a:rPr>
                                                      </m:ctrlPr>
                                                    </m:dPr>
                                                    <m:e>
                                                      <m:r>
                                                        <a:rPr lang="en-US" sz="1700" b="0" i="1" kern="1000" spc="30" smtClean="0">
                                                          <a:latin typeface="Cambria Math"/>
                                                        </a:rPr>
                                                        <m:t>𝑑</m:t>
                                                      </m:r>
                                                    </m:e>
                                                  </m:d>
                                                </m:sup>
                                              </m:sSup>
                                              <m:r>
                                                <a:rPr lang="en-US" sz="1700" b="0" i="1" kern="1000" spc="30" smtClean="0">
                                                  <a:latin typeface="Cambria Math"/>
                                                </a:rPr>
                                                <m:t>−</m:t>
                                              </m:r>
                                              <m:sSup>
                                                <m:sSupPr>
                                                  <m:ctrlPr>
                                                    <a:rPr lang="en-US" sz="1700" b="0" i="1" kern="1000" spc="30" smtClean="0">
                                                      <a:latin typeface="Cambria Math" panose="02040503050406030204" pitchFamily="18" charset="0"/>
                                                    </a:rPr>
                                                  </m:ctrlPr>
                                                </m:sSupPr>
                                                <m:e>
                                                  <m:r>
                                                    <a:rPr lang="en-US" sz="1700" b="0" i="1" kern="1000" spc="30" smtClean="0">
                                                      <a:latin typeface="Cambria Math"/>
                                                    </a:rPr>
                                                    <m:t>𝑥</m:t>
                                                  </m:r>
                                                </m:e>
                                                <m:sup>
                                                  <m:r>
                                                    <a:rPr lang="en-US" sz="1700" b="0" i="1" kern="1000" spc="30" smtClean="0">
                                                      <a:latin typeface="Cambria Math"/>
                                                    </a:rPr>
                                                    <m:t>∗</m:t>
                                                  </m:r>
                                                  <m:d>
                                                    <m:dPr>
                                                      <m:ctrlPr>
                                                        <a:rPr lang="en-US" sz="1700" b="0" i="1" kern="1000" spc="30" smtClean="0">
                                                          <a:latin typeface="Cambria Math" panose="02040503050406030204" pitchFamily="18" charset="0"/>
                                                        </a:rPr>
                                                      </m:ctrlPr>
                                                    </m:dPr>
                                                    <m:e>
                                                      <m:r>
                                                        <a:rPr lang="en-US" sz="1700" b="0" i="1" kern="1000" spc="30" smtClean="0">
                                                          <a:latin typeface="Cambria Math"/>
                                                        </a:rPr>
                                                        <m:t>𝑑</m:t>
                                                      </m:r>
                                                    </m:e>
                                                  </m:d>
                                                </m:sup>
                                              </m:sSup>
                                              <m:r>
                                                <a:rPr lang="en-US" sz="1700" b="0" i="1" kern="1000" spc="30" smtClean="0">
                                                  <a:latin typeface="Cambria Math"/>
                                                </a:rPr>
                                                <m:t>|</m:t>
                                              </m:r>
                                            </m:num>
                                            <m:den>
                                              <m:sSup>
                                                <m:sSupPr>
                                                  <m:ctrlPr>
                                                    <a:rPr lang="en-US" sz="1700" b="0" i="1" kern="1000" spc="30" smtClean="0">
                                                      <a:latin typeface="Cambria Math" panose="02040503050406030204" pitchFamily="18" charset="0"/>
                                                    </a:rPr>
                                                  </m:ctrlPr>
                                                </m:sSupPr>
                                                <m:e>
                                                  <m:r>
                                                    <a:rPr lang="en-US" sz="1700" b="0" i="1" kern="1000" spc="30" smtClean="0">
                                                      <a:latin typeface="Cambria Math"/>
                                                    </a:rPr>
                                                    <m:t>𝜂</m:t>
                                                  </m:r>
                                                </m:e>
                                                <m:sup>
                                                  <m:d>
                                                    <m:dPr>
                                                      <m:ctrlPr>
                                                        <a:rPr lang="en-US" sz="1700" b="0" i="1" kern="1000" spc="30" smtClean="0">
                                                          <a:latin typeface="Cambria Math" panose="02040503050406030204" pitchFamily="18" charset="0"/>
                                                        </a:rPr>
                                                      </m:ctrlPr>
                                                    </m:dPr>
                                                    <m:e>
                                                      <m:r>
                                                        <a:rPr lang="en-US" sz="1700" b="0" i="1" kern="1000" spc="30" smtClean="0">
                                                          <a:latin typeface="Cambria Math"/>
                                                        </a:rPr>
                                                        <m:t>𝑑</m:t>
                                                      </m:r>
                                                    </m:e>
                                                  </m:d>
                                                </m:sup>
                                              </m:sSup>
                                            </m:den>
                                          </m:f>
                                        </m:e>
                                      </m:d>
                                    </m:e>
                                    <m:sup>
                                      <m:sSup>
                                        <m:sSupPr>
                                          <m:ctrlPr>
                                            <a:rPr lang="en-US" sz="1700" b="0" i="1" kern="1000" spc="30" smtClean="0">
                                              <a:latin typeface="Cambria Math" panose="02040503050406030204" pitchFamily="18" charset="0"/>
                                            </a:rPr>
                                          </m:ctrlPr>
                                        </m:sSupPr>
                                        <m:e>
                                          <m:r>
                                            <a:rPr lang="en-US" sz="1700" b="0" i="1" kern="1000" spc="30" smtClean="0">
                                              <a:latin typeface="Cambria Math"/>
                                            </a:rPr>
                                            <m:t>𝛼</m:t>
                                          </m:r>
                                        </m:e>
                                        <m:sup>
                                          <m:r>
                                            <a:rPr lang="en-US" sz="1700" b="0" i="1" kern="1000" spc="30" smtClean="0">
                                              <a:latin typeface="Cambria Math"/>
                                            </a:rPr>
                                            <m:t>(</m:t>
                                          </m:r>
                                          <m:r>
                                            <a:rPr lang="en-US" sz="1700" b="0" i="1" kern="1000" spc="30" smtClean="0">
                                              <a:latin typeface="Cambria Math"/>
                                            </a:rPr>
                                            <m:t>𝑑</m:t>
                                          </m:r>
                                          <m:r>
                                            <a:rPr lang="en-US" sz="1700" b="0" i="1" kern="1000" spc="30" smtClean="0">
                                              <a:latin typeface="Cambria Math"/>
                                            </a:rPr>
                                            <m:t>)</m:t>
                                          </m:r>
                                        </m:sup>
                                      </m:sSup>
                                    </m:sup>
                                  </m:sSup>
                                </m:e>
                              </m:d>
                            </m:e>
                          </m:func>
                        </m:e>
                      </m:nary>
                    </m:oMath>
                  </m:oMathPara>
                </a14:m>
                <a:endParaRPr lang="en-US" sz="1700" b="0" kern="1000" spc="30" dirty="0">
                  <a:latin typeface="+mn-lt"/>
                  <a:cs typeface="Franklin Gothic Book"/>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150845" y="3140968"/>
                <a:ext cx="5885651" cy="972817"/>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46664" y="2547171"/>
                <a:ext cx="3796710" cy="449781"/>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2400" b="0" i="1" kern="1000" spc="30" smtClean="0">
                          <a:latin typeface="Cambria Math"/>
                          <a:cs typeface="Franklin Gothic Book"/>
                        </a:rPr>
                        <m:t>𝑌</m:t>
                      </m:r>
                      <m:r>
                        <a:rPr lang="en-US" sz="2400" b="0" i="1" kern="1000" spc="30" smtClean="0">
                          <a:latin typeface="Cambria Math"/>
                          <a:cs typeface="Franklin Gothic Book"/>
                        </a:rPr>
                        <m:t>(</m:t>
                      </m:r>
                      <m:r>
                        <a:rPr lang="en-US" sz="2400" b="1" i="1" kern="1000" spc="30" smtClean="0">
                          <a:latin typeface="Cambria Math"/>
                          <a:cs typeface="Franklin Gothic Book"/>
                        </a:rPr>
                        <m:t>𝒙</m:t>
                      </m:r>
                      <m:r>
                        <a:rPr lang="en-US" sz="2400" b="0" i="1" kern="1000" spc="30" smtClean="0">
                          <a:latin typeface="Cambria Math"/>
                          <a:cs typeface="Franklin Gothic Book"/>
                        </a:rPr>
                        <m:t>)</m:t>
                      </m:r>
                      <m:r>
                        <a:rPr lang="en-US" sz="2400" b="0" i="0" kern="1000" spc="30" smtClean="0">
                          <a:latin typeface="Cambria Math" panose="02040503050406030204" pitchFamily="18" charset="0"/>
                          <a:cs typeface="Franklin Gothic Book"/>
                        </a:rPr>
                        <m:t>~</m:t>
                      </m:r>
                      <m:r>
                        <a:rPr lang="en-US" sz="2400" b="0" i="1" kern="1000" spc="30" smtClean="0">
                          <a:latin typeface="Cambria Math"/>
                          <a:cs typeface="Franklin Gothic Book"/>
                        </a:rPr>
                        <m:t>𝐺𝑃</m:t>
                      </m:r>
                      <m:d>
                        <m:dPr>
                          <m:ctrlPr>
                            <a:rPr lang="en-US" sz="2400" b="0" i="1" kern="1000" spc="30" smtClean="0">
                              <a:latin typeface="Cambria Math" panose="02040503050406030204" pitchFamily="18" charset="0"/>
                              <a:cs typeface="Franklin Gothic Book"/>
                            </a:rPr>
                          </m:ctrlPr>
                        </m:dPr>
                        <m:e>
                          <m:r>
                            <a:rPr lang="en-US" sz="2400" b="0" i="1" kern="1000" spc="30" smtClean="0">
                              <a:latin typeface="Cambria Math"/>
                              <a:cs typeface="Franklin Gothic Book"/>
                            </a:rPr>
                            <m:t>𝑚</m:t>
                          </m:r>
                          <m:r>
                            <a:rPr lang="en-US" sz="2400" b="0" i="1" kern="1000" spc="30" smtClean="0">
                              <a:latin typeface="Cambria Math"/>
                              <a:cs typeface="Franklin Gothic Book"/>
                            </a:rPr>
                            <m:t>(</m:t>
                          </m:r>
                          <m:r>
                            <a:rPr lang="en-US" sz="2400" b="1" i="1" kern="1000" spc="30" smtClean="0">
                              <a:latin typeface="Cambria Math"/>
                            </a:rPr>
                            <m:t>𝒙</m:t>
                          </m:r>
                          <m:r>
                            <a:rPr lang="en-US" sz="2400" b="0" i="1" kern="1000" spc="30" smtClean="0">
                              <a:latin typeface="Cambria Math"/>
                            </a:rPr>
                            <m:t>)</m:t>
                          </m:r>
                          <m:r>
                            <a:rPr lang="en-US" sz="2400" b="0" i="1" kern="1000" spc="30" smtClean="0">
                              <a:latin typeface="Cambria Math"/>
                              <a:cs typeface="Franklin Gothic Book"/>
                            </a:rPr>
                            <m:t>, </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𝜎</m:t>
                              </m:r>
                            </m:e>
                            <m:sup>
                              <m:r>
                                <a:rPr lang="en-US" sz="2400" b="0" i="1" kern="1000" spc="30" smtClean="0">
                                  <a:latin typeface="Cambria Math"/>
                                  <a:cs typeface="Franklin Gothic Book"/>
                                </a:rPr>
                                <m:t>2</m:t>
                              </m:r>
                            </m:sup>
                          </m:sSup>
                          <m:r>
                            <a:rPr lang="en-US" sz="2400" b="0" i="1" kern="1000" spc="30" smtClean="0">
                              <a:latin typeface="Cambria Math"/>
                              <a:cs typeface="Franklin Gothic Book"/>
                            </a:rPr>
                            <m:t>𝑘</m:t>
                          </m:r>
                          <m:d>
                            <m:dPr>
                              <m:ctrlPr>
                                <a:rPr lang="en-US" sz="2400" b="0" i="1" kern="1000" spc="30" smtClean="0">
                                  <a:latin typeface="Cambria Math" panose="02040503050406030204" pitchFamily="18" charset="0"/>
                                  <a:cs typeface="Franklin Gothic Book"/>
                                </a:rPr>
                              </m:ctrlPr>
                            </m:dPr>
                            <m:e>
                              <m:r>
                                <a:rPr lang="en-US" sz="2400" b="1" i="1" kern="1000" spc="30">
                                  <a:latin typeface="Cambria Math"/>
                                </a:rPr>
                                <m:t>𝒙</m:t>
                              </m:r>
                              <m:r>
                                <a:rPr lang="en-US" sz="2400" b="0" i="1" kern="1000" spc="30" smtClean="0">
                                  <a:latin typeface="Cambria Math"/>
                                </a:rPr>
                                <m:t>,</m:t>
                              </m:r>
                              <m:sSup>
                                <m:sSupPr>
                                  <m:ctrlPr>
                                    <a:rPr lang="en-US" sz="2400" b="0" i="1" kern="1000" spc="30" smtClean="0">
                                      <a:latin typeface="Cambria Math" panose="02040503050406030204" pitchFamily="18" charset="0"/>
                                    </a:rPr>
                                  </m:ctrlPr>
                                </m:sSupPr>
                                <m:e>
                                  <m:r>
                                    <a:rPr lang="en-US" sz="2400" b="1" i="1" kern="1000" spc="30">
                                      <a:latin typeface="Cambria Math"/>
                                    </a:rPr>
                                    <m:t>𝒙</m:t>
                                  </m:r>
                                </m:e>
                                <m:sup>
                                  <m:r>
                                    <a:rPr lang="en-US" sz="2400" b="0" i="1" kern="1000" spc="30" smtClean="0">
                                      <a:latin typeface="Cambria Math"/>
                                    </a:rPr>
                                    <m:t>∗</m:t>
                                  </m:r>
                                </m:sup>
                              </m:sSup>
                            </m:e>
                          </m:d>
                        </m:e>
                      </m:d>
                    </m:oMath>
                  </m:oMathPara>
                </a14:m>
                <a:endParaRPr lang="en-US" sz="2400" b="0" i="1" kern="1000" spc="30" dirty="0">
                  <a:latin typeface="+mn-lt"/>
                  <a:cs typeface="Franklin Gothic Book"/>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46664" y="2547171"/>
                <a:ext cx="3796710" cy="449781"/>
              </a:xfrm>
              <a:prstGeom prst="rect">
                <a:avLst/>
              </a:prstGeom>
              <a:blipFill rotWithShape="1">
                <a:blip r:embed="rId7"/>
                <a:stretch>
                  <a:fillRect/>
                </a:stretch>
              </a:blipFill>
            </p:spPr>
            <p:txBody>
              <a:bodyPr/>
              <a:lstStyle/>
              <a:p>
                <a:r>
                  <a:rPr lang="en-US">
                    <a:noFill/>
                  </a:rPr>
                  <a:t> </a:t>
                </a:r>
              </a:p>
            </p:txBody>
          </p:sp>
        </mc:Fallback>
      </mc:AlternateContent>
      <p:sp>
        <p:nvSpPr>
          <p:cNvPr id="9" name="Rectangle 8"/>
          <p:cNvSpPr/>
          <p:nvPr/>
        </p:nvSpPr>
        <p:spPr>
          <a:xfrm>
            <a:off x="107504" y="3257260"/>
            <a:ext cx="2160240" cy="584775"/>
          </a:xfrm>
          <a:prstGeom prst="rect">
            <a:avLst/>
          </a:prstGeom>
        </p:spPr>
        <p:txBody>
          <a:bodyPr wrap="square">
            <a:spAutoFit/>
          </a:bodyPr>
          <a:lstStyle/>
          <a:p>
            <a:r>
              <a:rPr lang="en-US" dirty="0">
                <a:latin typeface="+mn-lt"/>
              </a:rPr>
              <a:t>Probability distribution of functions</a:t>
            </a:r>
            <a:endParaRPr lang="en-US" b="1" dirty="0">
              <a:latin typeface="+mn-lt"/>
            </a:endParaRPr>
          </a:p>
        </p:txBody>
      </p:sp>
      <p:cxnSp>
        <p:nvCxnSpPr>
          <p:cNvPr id="10" name="Straight Connector 9"/>
          <p:cNvCxnSpPr/>
          <p:nvPr/>
        </p:nvCxnSpPr>
        <p:spPr bwMode="auto">
          <a:xfrm>
            <a:off x="3439448" y="2966966"/>
            <a:ext cx="0" cy="533496"/>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11" name="Straight Connector 10"/>
          <p:cNvCxnSpPr/>
          <p:nvPr/>
        </p:nvCxnSpPr>
        <p:spPr bwMode="auto">
          <a:xfrm>
            <a:off x="2453216"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2" name="Rectangle 11"/>
          <p:cNvSpPr/>
          <p:nvPr/>
        </p:nvSpPr>
        <p:spPr>
          <a:xfrm>
            <a:off x="2130205" y="3257260"/>
            <a:ext cx="1073643" cy="615553"/>
          </a:xfrm>
          <a:prstGeom prst="rect">
            <a:avLst/>
          </a:prstGeom>
        </p:spPr>
        <p:txBody>
          <a:bodyPr wrap="square">
            <a:spAutoFit/>
          </a:bodyPr>
          <a:lstStyle/>
          <a:p>
            <a:r>
              <a:rPr lang="en-US" sz="1700" dirty="0">
                <a:solidFill>
                  <a:srgbClr val="505050"/>
                </a:solidFill>
                <a:latin typeface="+mn-lt"/>
              </a:rPr>
              <a:t>mean function</a:t>
            </a:r>
          </a:p>
        </p:txBody>
      </p:sp>
      <p:sp>
        <p:nvSpPr>
          <p:cNvPr id="14" name="Rectangle 13"/>
          <p:cNvSpPr/>
          <p:nvPr/>
        </p:nvSpPr>
        <p:spPr>
          <a:xfrm>
            <a:off x="3238103" y="2047351"/>
            <a:ext cx="2038770" cy="353943"/>
          </a:xfrm>
          <a:prstGeom prst="rect">
            <a:avLst/>
          </a:prstGeom>
        </p:spPr>
        <p:txBody>
          <a:bodyPr wrap="square">
            <a:spAutoFit/>
          </a:bodyPr>
          <a:lstStyle/>
          <a:p>
            <a:r>
              <a:rPr lang="en-US" sz="1700" dirty="0">
                <a:solidFill>
                  <a:srgbClr val="505050"/>
                </a:solidFill>
                <a:latin typeface="+mn-lt"/>
              </a:rPr>
              <a:t>process variance</a:t>
            </a:r>
            <a:endParaRPr lang="en-US" sz="1700" b="1" dirty="0">
              <a:solidFill>
                <a:srgbClr val="505050"/>
              </a:solidFill>
              <a:latin typeface="+mn-lt"/>
            </a:endParaRPr>
          </a:p>
        </p:txBody>
      </p:sp>
      <p:sp>
        <p:nvSpPr>
          <p:cNvPr id="15" name="Rectangle 14"/>
          <p:cNvSpPr/>
          <p:nvPr/>
        </p:nvSpPr>
        <p:spPr>
          <a:xfrm>
            <a:off x="3467700" y="2924944"/>
            <a:ext cx="2112412" cy="615553"/>
          </a:xfrm>
          <a:prstGeom prst="rect">
            <a:avLst/>
          </a:prstGeom>
        </p:spPr>
        <p:txBody>
          <a:bodyPr wrap="square">
            <a:spAutoFit/>
          </a:bodyPr>
          <a:lstStyle/>
          <a:p>
            <a:r>
              <a:rPr lang="en-US" sz="1700" dirty="0">
                <a:solidFill>
                  <a:srgbClr val="505050"/>
                </a:solidFill>
                <a:latin typeface="+mn-lt"/>
              </a:rPr>
              <a:t>correlation (kernel) </a:t>
            </a:r>
            <a:br>
              <a:rPr lang="en-US" sz="1700" dirty="0">
                <a:solidFill>
                  <a:srgbClr val="505050"/>
                </a:solidFill>
                <a:latin typeface="+mn-lt"/>
              </a:rPr>
            </a:br>
            <a:r>
              <a:rPr lang="en-US" sz="1700" dirty="0">
                <a:solidFill>
                  <a:srgbClr val="505050"/>
                </a:solidFill>
                <a:latin typeface="+mn-lt"/>
              </a:rPr>
              <a:t>function</a:t>
            </a:r>
          </a:p>
        </p:txBody>
      </p:sp>
      <p:cxnSp>
        <p:nvCxnSpPr>
          <p:cNvPr id="16" name="Straight Connector 15"/>
          <p:cNvCxnSpPr/>
          <p:nvPr/>
        </p:nvCxnSpPr>
        <p:spPr bwMode="auto">
          <a:xfrm>
            <a:off x="908004"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1" name="Rectangle 20"/>
              <p:cNvSpPr/>
              <p:nvPr/>
            </p:nvSpPr>
            <p:spPr>
              <a:xfrm>
                <a:off x="5724127" y="2432536"/>
                <a:ext cx="3404657" cy="615553"/>
              </a:xfrm>
              <a:prstGeom prst="rect">
                <a:avLst/>
              </a:prstGeom>
            </p:spPr>
            <p:txBody>
              <a:bodyPr wrap="square">
                <a:spAutoFit/>
              </a:bodyPr>
              <a:lstStyle/>
              <a:p>
                <a:r>
                  <a:rPr lang="en-US" sz="1700" dirty="0">
                    <a:solidFill>
                      <a:srgbClr val="505050"/>
                    </a:solidFill>
                    <a:latin typeface="+mn-lt"/>
                  </a:rPr>
                  <a:t>e.g., </a:t>
                </a:r>
                <a:r>
                  <a:rPr lang="en-US" sz="1700" b="1" dirty="0">
                    <a:solidFill>
                      <a:srgbClr val="505050"/>
                    </a:solidFill>
                    <a:latin typeface="+mn-lt"/>
                  </a:rPr>
                  <a:t>power-exponential correlation</a:t>
                </a:r>
                <a:r>
                  <a:rPr lang="en-US" sz="1700" dirty="0">
                    <a:solidFill>
                      <a:srgbClr val="505050"/>
                    </a:solidFill>
                    <a:latin typeface="+mn-lt"/>
                  </a:rPr>
                  <a:t>,</a:t>
                </a:r>
                <a:br>
                  <a:rPr lang="en-US" sz="1700" dirty="0">
                    <a:solidFill>
                      <a:srgbClr val="505050"/>
                    </a:solidFill>
                    <a:latin typeface="+mn-lt"/>
                  </a:rPr>
                </a:br>
                <a:r>
                  <a:rPr lang="en-US" sz="1700" dirty="0">
                    <a:solidFill>
                      <a:srgbClr val="505050"/>
                    </a:solidFill>
                    <a:latin typeface="+mn-lt"/>
                  </a:rPr>
                  <a:t>a 2-parameter </a:t>
                </a:r>
                <a14:m>
                  <m:oMath xmlns:m="http://schemas.openxmlformats.org/officeDocument/2006/math">
                    <m:d>
                      <m:dPr>
                        <m:ctrlPr>
                          <a:rPr lang="en-US" sz="1700" i="1" smtClean="0">
                            <a:solidFill>
                              <a:srgbClr val="505050"/>
                            </a:solidFill>
                            <a:latin typeface="Cambria Math" panose="02040503050406030204" pitchFamily="18" charset="0"/>
                          </a:rPr>
                        </m:ctrlPr>
                      </m:dPr>
                      <m:e>
                        <m:r>
                          <a:rPr lang="en-US" sz="1700" b="0" i="1" smtClean="0">
                            <a:solidFill>
                              <a:srgbClr val="505050"/>
                            </a:solidFill>
                            <a:latin typeface="Cambria Math"/>
                          </a:rPr>
                          <m:t>𝛼</m:t>
                        </m:r>
                        <m:r>
                          <a:rPr lang="en-US" sz="1700" b="0" i="1" smtClean="0">
                            <a:solidFill>
                              <a:srgbClr val="505050"/>
                            </a:solidFill>
                            <a:latin typeface="Cambria Math"/>
                          </a:rPr>
                          <m:t> &amp; </m:t>
                        </m:r>
                        <m:r>
                          <a:rPr lang="en-US" sz="1700" b="0" i="1" smtClean="0">
                            <a:solidFill>
                              <a:srgbClr val="505050"/>
                            </a:solidFill>
                            <a:latin typeface="Cambria Math"/>
                          </a:rPr>
                          <m:t>𝜂</m:t>
                        </m:r>
                      </m:e>
                    </m:d>
                  </m:oMath>
                </a14:m>
                <a:r>
                  <a:rPr lang="en-US" sz="1700" dirty="0">
                    <a:solidFill>
                      <a:srgbClr val="505050"/>
                    </a:solidFill>
                    <a:latin typeface="+mn-lt"/>
                  </a:rPr>
                  <a:t> function</a:t>
                </a:r>
              </a:p>
            </p:txBody>
          </p:sp>
        </mc:Choice>
        <mc:Fallback xmlns="">
          <p:sp>
            <p:nvSpPr>
              <p:cNvPr id="21" name="Rectangle 20"/>
              <p:cNvSpPr>
                <a:spLocks noRot="1" noChangeAspect="1" noMove="1" noResize="1" noEditPoints="1" noAdjustHandles="1" noChangeArrowheads="1" noChangeShapeType="1" noTextEdit="1"/>
              </p:cNvSpPr>
              <p:nvPr/>
            </p:nvSpPr>
            <p:spPr>
              <a:xfrm>
                <a:off x="5724127" y="2432536"/>
                <a:ext cx="3404657" cy="615553"/>
              </a:xfrm>
              <a:prstGeom prst="rect">
                <a:avLst/>
              </a:prstGeom>
              <a:blipFill rotWithShape="1">
                <a:blip r:embed="rId8"/>
                <a:stretch>
                  <a:fillRect l="-1252" t="-2970" r="-537" b="-12871"/>
                </a:stretch>
              </a:blipFill>
            </p:spPr>
            <p:txBody>
              <a:bodyPr/>
              <a:lstStyle/>
              <a:p>
                <a:r>
                  <a:rPr lang="en-US">
                    <a:noFill/>
                  </a:rPr>
                  <a:t> </a:t>
                </a:r>
              </a:p>
            </p:txBody>
          </p:sp>
        </mc:Fallback>
      </mc:AlternateContent>
      <p:cxnSp>
        <p:nvCxnSpPr>
          <p:cNvPr id="25" name="Straight Connector 24"/>
          <p:cNvCxnSpPr/>
          <p:nvPr/>
        </p:nvCxnSpPr>
        <p:spPr bwMode="auto">
          <a:xfrm>
            <a:off x="1933377" y="2439359"/>
            <a:ext cx="0" cy="19755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6" name="Rectangle 25"/>
          <p:cNvSpPr/>
          <p:nvPr/>
        </p:nvSpPr>
        <p:spPr>
          <a:xfrm>
            <a:off x="1045964" y="2055200"/>
            <a:ext cx="1872828" cy="369332"/>
          </a:xfrm>
          <a:prstGeom prst="rect">
            <a:avLst/>
          </a:prstGeom>
        </p:spPr>
        <p:txBody>
          <a:bodyPr wrap="square">
            <a:spAutoFit/>
          </a:bodyPr>
          <a:lstStyle/>
          <a:p>
            <a:r>
              <a:rPr lang="en-US" sz="1800" dirty="0">
                <a:latin typeface="+mn-lt"/>
              </a:rPr>
              <a:t>Gaussian Process</a:t>
            </a:r>
            <a:endParaRPr lang="en-US" sz="1800" b="1" dirty="0">
              <a:latin typeface="+mn-lt"/>
            </a:endParaRPr>
          </a:p>
        </p:txBody>
      </p:sp>
      <mc:AlternateContent xmlns:mc="http://schemas.openxmlformats.org/markup-compatibility/2006" xmlns:a14="http://schemas.microsoft.com/office/drawing/2010/main">
        <mc:Choice Requires="a14">
          <p:sp>
            <p:nvSpPr>
              <p:cNvPr id="27" name="Rectangle 26"/>
              <p:cNvSpPr/>
              <p:nvPr/>
            </p:nvSpPr>
            <p:spPr>
              <a:xfrm>
                <a:off x="683569" y="1556792"/>
                <a:ext cx="8157184" cy="405624"/>
              </a:xfrm>
              <a:prstGeom prst="rect">
                <a:avLst/>
              </a:prstGeom>
            </p:spPr>
            <p:txBody>
              <a:bodyPr wrap="square">
                <a:spAutoFit/>
              </a:bodyPr>
              <a:lstStyle/>
              <a:p>
                <a:r>
                  <a:rPr lang="en-US" sz="2000" dirty="0">
                    <a:latin typeface="+mn-lt"/>
                  </a:rPr>
                  <a:t>Gaussian process is a </a:t>
                </a:r>
                <a:r>
                  <a:rPr lang="en-US" sz="2000" b="1" dirty="0">
                    <a:latin typeface="+mn-lt"/>
                  </a:rPr>
                  <a:t>Gaussian with continuous variates</a:t>
                </a:r>
                <a:r>
                  <a:rPr lang="en-US" sz="2000" dirty="0">
                    <a:latin typeface="+mn-lt"/>
                  </a:rPr>
                  <a:t>:</a:t>
                </a:r>
                <a14:m>
                  <m:oMath xmlns:m="http://schemas.openxmlformats.org/officeDocument/2006/math">
                    <m:r>
                      <a:rPr lang="en-US" sz="2000" b="0" i="0" kern="1000" spc="30" smtClean="0">
                        <a:latin typeface="Cambria Math"/>
                      </a:rPr>
                      <m:t> </m:t>
                    </m:r>
                    <m:r>
                      <a:rPr lang="en-US" sz="2000" b="0" i="1" kern="1000" spc="30" smtClean="0">
                        <a:latin typeface="Cambria Math"/>
                      </a:rPr>
                      <m:t>𝑌</m:t>
                    </m:r>
                    <m:d>
                      <m:dPr>
                        <m:ctrlPr>
                          <a:rPr lang="en-US" sz="2000" b="0" i="1" kern="1000" spc="30" smtClean="0">
                            <a:latin typeface="Cambria Math" panose="02040503050406030204" pitchFamily="18" charset="0"/>
                          </a:rPr>
                        </m:ctrlPr>
                      </m:dPr>
                      <m:e>
                        <m:r>
                          <a:rPr lang="en-US" sz="2000" b="1" i="1" kern="1000" spc="30" smtClean="0">
                            <a:latin typeface="Cambria Math"/>
                          </a:rPr>
                          <m:t>𝒙</m:t>
                        </m:r>
                      </m:e>
                    </m:d>
                    <m:r>
                      <a:rPr lang="en-US" sz="2000" i="1" kern="1000" spc="30">
                        <a:latin typeface="Cambria Math"/>
                      </a:rPr>
                      <m:t>∈</m:t>
                    </m:r>
                    <m:r>
                      <a:rPr lang="en-US" sz="2000" kern="1000" spc="30">
                        <a:latin typeface="Cambria Math"/>
                      </a:rPr>
                      <m:t>ℝ</m:t>
                    </m:r>
                    <m:r>
                      <a:rPr lang="en-US" sz="2000" b="0" i="0" kern="1000" spc="30" smtClean="0">
                        <a:latin typeface="Cambria Math" panose="02040503050406030204" pitchFamily="18" charset="0"/>
                      </a:rPr>
                      <m:t>;</m:t>
                    </m:r>
                    <m:r>
                      <a:rPr lang="en-US" sz="2000" b="1" i="1" kern="1000" spc="30" smtClean="0">
                        <a:latin typeface="Cambria Math"/>
                      </a:rPr>
                      <m:t>𝒙</m:t>
                    </m:r>
                    <m:r>
                      <a:rPr lang="en-US" sz="2000" b="0" i="1" kern="1000" spc="30" smtClean="0">
                        <a:latin typeface="Cambria Math" panose="02040503050406030204" pitchFamily="18" charset="0"/>
                      </a:rPr>
                      <m:t>∈</m:t>
                    </m:r>
                    <m:sSup>
                      <m:sSupPr>
                        <m:ctrlPr>
                          <a:rPr lang="en-US" sz="2000" b="0" i="1" kern="1000" spc="30" smtClean="0">
                            <a:latin typeface="Cambria Math" panose="02040503050406030204" pitchFamily="18" charset="0"/>
                          </a:rPr>
                        </m:ctrlPr>
                      </m:sSupPr>
                      <m:e>
                        <m:r>
                          <a:rPr lang="en-US" sz="2000" kern="1000" spc="30">
                            <a:latin typeface="Cambria Math"/>
                          </a:rPr>
                          <m:t>ℝ</m:t>
                        </m:r>
                      </m:e>
                      <m:sup>
                        <m:r>
                          <m:rPr>
                            <m:sty m:val="p"/>
                          </m:rPr>
                          <a:rPr lang="en-US" sz="2000" b="0" i="0" kern="1000" spc="30" smtClean="0">
                            <a:latin typeface="Cambria Math"/>
                          </a:rPr>
                          <m:t>D</m:t>
                        </m:r>
                      </m:sup>
                    </m:sSup>
                  </m:oMath>
                </a14:m>
                <a:endParaRPr lang="en-US" sz="2000" b="1"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83569" y="1556792"/>
                <a:ext cx="8157184" cy="405624"/>
              </a:xfrm>
              <a:prstGeom prst="rect">
                <a:avLst/>
              </a:prstGeom>
              <a:blipFill rotWithShape="1">
                <a:blip r:embed="rId9"/>
                <a:stretch>
                  <a:fillRect l="-747" t="-5970" b="-25373"/>
                </a:stretch>
              </a:blipFill>
            </p:spPr>
            <p:txBody>
              <a:bodyPr/>
              <a:lstStyle/>
              <a:p>
                <a:r>
                  <a:rPr lang="en-US">
                    <a:noFill/>
                  </a:rPr>
                  <a:t> </a:t>
                </a:r>
              </a:p>
            </p:txBody>
          </p:sp>
        </mc:Fallback>
      </mc:AlternateContent>
      <p:sp>
        <p:nvSpPr>
          <p:cNvPr id="32" name="Rectangle 31"/>
          <p:cNvSpPr/>
          <p:nvPr/>
        </p:nvSpPr>
        <p:spPr>
          <a:xfrm>
            <a:off x="684213" y="3861048"/>
            <a:ext cx="2569932" cy="369332"/>
          </a:xfrm>
          <a:prstGeom prst="rect">
            <a:avLst/>
          </a:prstGeom>
          <a:noFill/>
        </p:spPr>
        <p:txBody>
          <a:bodyPr wrap="square">
            <a:spAutoFit/>
          </a:bodyPr>
          <a:lstStyle/>
          <a:p>
            <a:r>
              <a:rPr lang="en-US" sz="1800" dirty="0">
                <a:latin typeface="+mn-lt"/>
              </a:rPr>
              <a:t>Application in </a:t>
            </a:r>
            <a:r>
              <a:rPr lang="en-US" sz="1800" b="1" dirty="0">
                <a:latin typeface="+mn-lt"/>
              </a:rPr>
              <a:t>Regression</a:t>
            </a:r>
          </a:p>
        </p:txBody>
      </p:sp>
      <p:sp>
        <p:nvSpPr>
          <p:cNvPr id="33" name="Isosceles Triangle 32"/>
          <p:cNvSpPr/>
          <p:nvPr/>
        </p:nvSpPr>
        <p:spPr bwMode="auto">
          <a:xfrm>
            <a:off x="3192095" y="218637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4" name="Isosceles Triangle 33"/>
          <p:cNvSpPr/>
          <p:nvPr/>
        </p:nvSpPr>
        <p:spPr bwMode="auto">
          <a:xfrm>
            <a:off x="3083385" y="2589911"/>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5" name="Elbow Connector 34"/>
          <p:cNvCxnSpPr>
            <a:stCxn id="34" idx="0"/>
            <a:endCxn id="33" idx="1"/>
          </p:cNvCxnSpPr>
          <p:nvPr/>
        </p:nvCxnSpPr>
        <p:spPr bwMode="auto">
          <a:xfrm rot="5400000" flipH="1" flipV="1">
            <a:off x="3009256" y="2376047"/>
            <a:ext cx="350045" cy="7768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3" name="Rectangle 42"/>
              <p:cNvSpPr/>
              <p:nvPr/>
            </p:nvSpPr>
            <p:spPr>
              <a:xfrm>
                <a:off x="921182"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3" name="Rectangle 42"/>
              <p:cNvSpPr>
                <a:spLocks noRot="1" noChangeAspect="1" noMove="1" noResize="1" noEditPoints="1" noAdjustHandles="1" noChangeArrowheads="1" noChangeShapeType="1" noTextEdit="1"/>
              </p:cNvSpPr>
              <p:nvPr/>
            </p:nvSpPr>
            <p:spPr>
              <a:xfrm>
                <a:off x="921182" y="6359659"/>
                <a:ext cx="2158628" cy="36933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3801805"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4" name="Rectangle 43"/>
              <p:cNvSpPr>
                <a:spLocks noRot="1" noChangeAspect="1" noMove="1" noResize="1" noEditPoints="1" noAdjustHandles="1" noChangeArrowheads="1" noChangeShapeType="1" noTextEdit="1"/>
              </p:cNvSpPr>
              <p:nvPr/>
            </p:nvSpPr>
            <p:spPr>
              <a:xfrm>
                <a:off x="3801805" y="6359659"/>
                <a:ext cx="2158628" cy="36933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6586007"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5" name="Rectangle 44"/>
              <p:cNvSpPr>
                <a:spLocks noRot="1" noChangeAspect="1" noMove="1" noResize="1" noEditPoints="1" noAdjustHandles="1" noChangeArrowheads="1" noChangeShapeType="1" noTextEdit="1"/>
              </p:cNvSpPr>
              <p:nvPr/>
            </p:nvSpPr>
            <p:spPr>
              <a:xfrm>
                <a:off x="6586007" y="6359659"/>
                <a:ext cx="2158628" cy="369332"/>
              </a:xfrm>
              <a:prstGeom prst="rect">
                <a:avLst/>
              </a:prstGeom>
              <a:blipFill rotWithShape="1">
                <a:blip r:embed="rId12"/>
                <a:stretch>
                  <a:fillRect/>
                </a:stretch>
              </a:blipFill>
            </p:spPr>
            <p:txBody>
              <a:bodyPr/>
              <a:lstStyle/>
              <a:p>
                <a:r>
                  <a:rPr lang="en-US">
                    <a:noFill/>
                  </a:rPr>
                  <a:t> </a:t>
                </a:r>
              </a:p>
            </p:txBody>
          </p:sp>
        </mc:Fallback>
      </mc:AlternateContent>
      <p:cxnSp>
        <p:nvCxnSpPr>
          <p:cNvPr id="49" name="Straight Connector 48"/>
          <p:cNvCxnSpPr/>
          <p:nvPr/>
        </p:nvCxnSpPr>
        <p:spPr bwMode="auto">
          <a:xfrm>
            <a:off x="6444208" y="3135686"/>
            <a:ext cx="2520280"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99345327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Constructing GP </a:t>
            </a:r>
            <a:r>
              <a:rPr lang="en-US" dirty="0" err="1"/>
              <a:t>Metamodel</a:t>
            </a:r>
            <a:r>
              <a:rPr lang="en-US" dirty="0"/>
              <a:t>:</a:t>
            </a:r>
            <a:br>
              <a:rPr lang="en-US" dirty="0"/>
            </a:br>
            <a:r>
              <a:rPr lang="en-US" dirty="0"/>
              <a:t>Training and Testing</a:t>
            </a:r>
          </a:p>
        </p:txBody>
      </p:sp>
      <p:pic>
        <p:nvPicPr>
          <p:cNvPr id="1027" name="Picture 3" descr="W:\project\stars\workspace\RND\SB-RND-ACT-006-13\WD41\projects\temp\wd41-all\figures\defense\figures\plotTraceRu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5890" y="2811123"/>
            <a:ext cx="1385505" cy="932604"/>
          </a:xfrm>
          <a:prstGeom prst="rect">
            <a:avLst/>
          </a:prstGeom>
          <a:noFill/>
          <a:extLst>
            <a:ext uri="{909E8E84-426E-40DD-AFC4-6F175D3DCCD1}">
              <a14:hiddenFill xmlns:a14="http://schemas.microsoft.com/office/drawing/2010/main">
                <a:solidFill>
                  <a:srgbClr val="FFFFFF"/>
                </a:solidFill>
              </a14:hiddenFill>
            </a:ext>
          </a:extLst>
        </p:spPr>
      </p:pic>
      <p:sp>
        <p:nvSpPr>
          <p:cNvPr id="6" name="Striped Right Arrow 5"/>
          <p:cNvSpPr/>
          <p:nvPr/>
        </p:nvSpPr>
        <p:spPr bwMode="auto">
          <a:xfrm>
            <a:off x="2455445" y="300769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 name="Striped Right Arrow 6"/>
          <p:cNvSpPr/>
          <p:nvPr/>
        </p:nvSpPr>
        <p:spPr bwMode="auto">
          <a:xfrm>
            <a:off x="5219427" y="300769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 name="Bent Arrow 4"/>
          <p:cNvSpPr/>
          <p:nvPr/>
        </p:nvSpPr>
        <p:spPr bwMode="auto">
          <a:xfrm flipV="1">
            <a:off x="2630614" y="4819198"/>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1030" name="Picture 6" descr="W:\project\stars\workspace\RND\SB-RND-ACT-006-13\WD41\projects\temp\wd41-all\figures\defense\figures\plotDO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351944"/>
            <a:ext cx="1947481" cy="197285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W:\project\stars\workspace\RND\SB-RND-ACT-006-13\WD41\projects\temp\wd41-all\figures\defense\figures\plotGPF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745" y="2351944"/>
            <a:ext cx="2281018" cy="1975373"/>
          </a:xfrm>
          <a:prstGeom prst="rect">
            <a:avLst/>
          </a:prstGeom>
          <a:noFill/>
          <a:extLst>
            <a:ext uri="{909E8E84-426E-40DD-AFC4-6F175D3DCCD1}">
              <a14:hiddenFill xmlns:a14="http://schemas.microsoft.com/office/drawing/2010/main">
                <a:solidFill>
                  <a:srgbClr val="FFFFFF"/>
                </a:solidFill>
              </a14:hiddenFill>
            </a:ext>
          </a:extLst>
        </p:spPr>
      </p:pic>
      <p:sp>
        <p:nvSpPr>
          <p:cNvPr id="16" name="Striped Right Arrow 15"/>
          <p:cNvSpPr/>
          <p:nvPr/>
        </p:nvSpPr>
        <p:spPr bwMode="auto">
          <a:xfrm rot="5400000">
            <a:off x="6952758" y="440417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Striped Right Arrow 17"/>
          <p:cNvSpPr/>
          <p:nvPr/>
        </p:nvSpPr>
        <p:spPr bwMode="auto">
          <a:xfrm>
            <a:off x="5236542" y="5120824"/>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9" name="Rectangle: Rounded Corners 9"/>
          <p:cNvSpPr/>
          <p:nvPr/>
        </p:nvSpPr>
        <p:spPr bwMode="auto">
          <a:xfrm>
            <a:off x="6101282" y="5148854"/>
            <a:ext cx="2313247" cy="592012"/>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US" sz="2000" b="1" dirty="0">
                <a:latin typeface="+mn-lt"/>
              </a:rPr>
              <a:t>Validation/Testing</a:t>
            </a:r>
            <a:endParaRPr kumimoji="0" lang="en-US" sz="2000" b="1" i="0" u="none" strike="noStrike" cap="none" normalizeH="0" baseline="0" dirty="0">
              <a:ln>
                <a:noFill/>
              </a:ln>
              <a:solidFill>
                <a:schemeClr val="tx1"/>
              </a:solidFill>
              <a:effectLst/>
              <a:latin typeface="+mn-lt"/>
            </a:endParaRPr>
          </a:p>
        </p:txBody>
      </p:sp>
      <p:sp>
        <p:nvSpPr>
          <p:cNvPr id="20" name="TextBox 19"/>
          <p:cNvSpPr txBox="1"/>
          <p:nvPr/>
        </p:nvSpPr>
        <p:spPr>
          <a:xfrm>
            <a:off x="323528" y="4459955"/>
            <a:ext cx="1804606" cy="663839"/>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Design of</a:t>
            </a:r>
            <a:br>
              <a:rPr lang="en-US" sz="2000" b="1" kern="1000" spc="30" dirty="0">
                <a:latin typeface="+mn-lt"/>
                <a:cs typeface="Franklin Gothic Book"/>
              </a:rPr>
            </a:br>
            <a:r>
              <a:rPr lang="en-US" sz="2000" b="1" kern="1000" spc="30" dirty="0">
                <a:latin typeface="+mn-lt"/>
                <a:cs typeface="Franklin Gothic Book"/>
              </a:rPr>
              <a:t>Experiment</a:t>
            </a:r>
          </a:p>
        </p:txBody>
      </p:sp>
      <p:sp>
        <p:nvSpPr>
          <p:cNvPr id="21" name="TextBox 20"/>
          <p:cNvSpPr txBox="1"/>
          <p:nvPr/>
        </p:nvSpPr>
        <p:spPr>
          <a:xfrm>
            <a:off x="3491409" y="2135920"/>
            <a:ext cx="1942305"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Runs</a:t>
            </a:r>
          </a:p>
        </p:txBody>
      </p:sp>
      <p:sp>
        <p:nvSpPr>
          <p:cNvPr id="22" name="TextBox 21"/>
          <p:cNvSpPr txBox="1"/>
          <p:nvPr/>
        </p:nvSpPr>
        <p:spPr>
          <a:xfrm>
            <a:off x="3508524" y="4293096"/>
            <a:ext cx="2014487" cy="746004"/>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Validation/Testing</a:t>
            </a:r>
            <a:br>
              <a:rPr lang="en-US" sz="2000" b="1" kern="1000" spc="30" dirty="0">
                <a:latin typeface="+mn-lt"/>
                <a:cs typeface="Franklin Gothic Book"/>
              </a:rPr>
            </a:br>
            <a:r>
              <a:rPr lang="en-US" sz="2000" b="1" kern="1000" spc="30" dirty="0">
                <a:latin typeface="+mn-lt"/>
                <a:cs typeface="Franklin Gothic Book"/>
              </a:rPr>
              <a:t>Runs</a:t>
            </a:r>
          </a:p>
        </p:txBody>
      </p:sp>
      <mc:AlternateContent xmlns:mc="http://schemas.openxmlformats.org/markup-compatibility/2006" xmlns:a14="http://schemas.microsoft.com/office/drawing/2010/main">
        <mc:Choice Requires="a14">
          <p:sp>
            <p:nvSpPr>
              <p:cNvPr id="23" name="TextBox 22"/>
              <p:cNvSpPr txBox="1"/>
              <p:nvPr/>
            </p:nvSpPr>
            <p:spPr>
              <a:xfrm>
                <a:off x="6371555" y="2495960"/>
                <a:ext cx="1872208" cy="33192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acc>
                        <m:accPr>
                          <m:chr m:val="̂"/>
                          <m:ctrlPr>
                            <a:rPr lang="en-US" sz="2000" b="0" i="1" kern="1000" spc="30" smtClean="0">
                              <a:latin typeface="Cambria Math" panose="02040503050406030204" pitchFamily="18" charset="0"/>
                            </a:rPr>
                          </m:ctrlPr>
                        </m:accPr>
                        <m:e>
                          <m:r>
                            <a:rPr lang="en-US" sz="2000" b="0" i="1" kern="1000" spc="30" smtClean="0">
                              <a:latin typeface="Cambria Math"/>
                            </a:rPr>
                            <m:t>𝑓</m:t>
                          </m:r>
                        </m:e>
                      </m:acc>
                      <m:r>
                        <a:rPr lang="en-US" sz="2000" b="0" i="1" kern="1000" spc="30" smtClean="0">
                          <a:latin typeface="Cambria Math"/>
                          <a:cs typeface="Franklin Gothic Book"/>
                        </a:rPr>
                        <m:t>(</m:t>
                      </m:r>
                      <m:r>
                        <a:rPr lang="en-US" sz="2000" b="1" i="1" kern="1000" spc="30" smtClean="0">
                          <a:latin typeface="Cambria Math"/>
                          <a:cs typeface="Franklin Gothic Book"/>
                        </a:rPr>
                        <m:t>𝒙</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371555" y="2495960"/>
                <a:ext cx="1872208" cy="331920"/>
              </a:xfrm>
              <a:prstGeom prst="rect">
                <a:avLst/>
              </a:prstGeom>
              <a:blipFill rotWithShape="1">
                <a:blip r:embed="rId5"/>
                <a:stretch>
                  <a:fillRect t="-14545" b="-32727"/>
                </a:stretch>
              </a:blipFill>
            </p:spPr>
            <p:txBody>
              <a:bodyPr/>
              <a:lstStyle/>
              <a:p>
                <a:r>
                  <a:rPr lang="en-US">
                    <a:noFill/>
                  </a:rPr>
                  <a:t> </a:t>
                </a:r>
              </a:p>
            </p:txBody>
          </p:sp>
        </mc:Fallback>
      </mc:AlternateContent>
      <p:sp>
        <p:nvSpPr>
          <p:cNvPr id="24" name="TextBox 23"/>
          <p:cNvSpPr txBox="1"/>
          <p:nvPr/>
        </p:nvSpPr>
        <p:spPr>
          <a:xfrm>
            <a:off x="6444979" y="2135920"/>
            <a:ext cx="1544870" cy="331920"/>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Model fitting</a:t>
            </a:r>
          </a:p>
        </p:txBody>
      </p:sp>
      <p:sp>
        <p:nvSpPr>
          <p:cNvPr id="26" name="TextBox 25"/>
          <p:cNvSpPr txBox="1"/>
          <p:nvPr/>
        </p:nvSpPr>
        <p:spPr>
          <a:xfrm>
            <a:off x="107504" y="5307535"/>
            <a:ext cx="2736304" cy="1001785"/>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1800" b="1" kern="1000" spc="30" dirty="0">
                <a:solidFill>
                  <a:srgbClr val="505050"/>
                </a:solidFill>
                <a:latin typeface="+mn-lt"/>
                <a:cs typeface="Franklin Gothic Book"/>
              </a:rPr>
              <a:t>Different training</a:t>
            </a:r>
            <a:br>
              <a:rPr lang="en-US" sz="1800" b="1" kern="1000" spc="30" dirty="0">
                <a:solidFill>
                  <a:srgbClr val="505050"/>
                </a:solidFill>
                <a:latin typeface="+mn-lt"/>
                <a:cs typeface="Franklin Gothic Book"/>
              </a:rPr>
            </a:br>
            <a:r>
              <a:rPr lang="en-US" sz="1800" b="1" kern="1000" spc="30" dirty="0">
                <a:solidFill>
                  <a:srgbClr val="505050"/>
                </a:solidFill>
                <a:latin typeface="+mn-lt"/>
                <a:cs typeface="Franklin Gothic Book"/>
              </a:rPr>
              <a:t>sample sizes</a:t>
            </a:r>
          </a:p>
          <a:p>
            <a:pPr marL="180975" indent="-180975">
              <a:lnSpc>
                <a:spcPct val="110000"/>
              </a:lnSpc>
              <a:spcBef>
                <a:spcPts val="0"/>
              </a:spcBef>
              <a:buFont typeface="Arial" panose="020B0604020202020204" pitchFamily="34" charset="0"/>
              <a:buChar char="•"/>
            </a:pPr>
            <a:r>
              <a:rPr lang="en-US" sz="1800" b="1" kern="1000" spc="30" dirty="0">
                <a:solidFill>
                  <a:srgbClr val="505050"/>
                </a:solidFill>
                <a:latin typeface="+mn-lt"/>
                <a:cs typeface="Franklin Gothic Book"/>
              </a:rPr>
              <a:t>Different design schemes</a:t>
            </a:r>
            <a:endParaRPr lang="en-US" sz="1800" b="1" kern="1000" spc="30" dirty="0">
              <a:latin typeface="+mn-lt"/>
              <a:cs typeface="Franklin Gothic Book"/>
            </a:endParaRPr>
          </a:p>
        </p:txBody>
      </p:sp>
      <p:cxnSp>
        <p:nvCxnSpPr>
          <p:cNvPr id="27" name="Straight Connector 26"/>
          <p:cNvCxnSpPr/>
          <p:nvPr/>
        </p:nvCxnSpPr>
        <p:spPr bwMode="auto">
          <a:xfrm>
            <a:off x="251520" y="5134206"/>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8" name="TextBox 27"/>
          <p:cNvSpPr txBox="1"/>
          <p:nvPr/>
        </p:nvSpPr>
        <p:spPr>
          <a:xfrm>
            <a:off x="7989849" y="2562932"/>
            <a:ext cx="1075796" cy="1001785"/>
          </a:xfrm>
          <a:prstGeom prst="rect">
            <a:avLst/>
          </a:prstGeom>
          <a:noFill/>
        </p:spPr>
        <p:txBody>
          <a:bodyPr wrap="none" lIns="0" tIns="0" rIns="0" bIns="0" rtlCol="0">
            <a:noAutofit/>
          </a:bodyPr>
          <a:lstStyle/>
          <a:p>
            <a:pPr>
              <a:lnSpc>
                <a:spcPct val="110000"/>
              </a:lnSpc>
              <a:spcBef>
                <a:spcPts val="0"/>
              </a:spcBef>
            </a:pPr>
            <a:r>
              <a:rPr lang="en-US" sz="1800" b="1" kern="1000" spc="30" dirty="0">
                <a:solidFill>
                  <a:srgbClr val="505050"/>
                </a:solidFill>
                <a:latin typeface="+mn-lt"/>
                <a:cs typeface="Franklin Gothic Book"/>
              </a:rPr>
              <a:t>Different </a:t>
            </a:r>
            <a:br>
              <a:rPr lang="en-US" sz="1800" b="1" kern="1000" spc="30" dirty="0">
                <a:solidFill>
                  <a:srgbClr val="505050"/>
                </a:solidFill>
                <a:latin typeface="+mn-lt"/>
                <a:cs typeface="Franklin Gothic Book"/>
              </a:rPr>
            </a:br>
            <a:r>
              <a:rPr lang="en-US" sz="1800" b="1" kern="1000" spc="30" dirty="0">
                <a:solidFill>
                  <a:srgbClr val="505050"/>
                </a:solidFill>
                <a:latin typeface="+mn-lt"/>
                <a:cs typeface="Franklin Gothic Book"/>
              </a:rPr>
              <a:t>covariance</a:t>
            </a:r>
            <a:br>
              <a:rPr lang="en-US" sz="1800" b="1" kern="1000" spc="30" dirty="0">
                <a:solidFill>
                  <a:srgbClr val="505050"/>
                </a:solidFill>
                <a:latin typeface="+mn-lt"/>
                <a:cs typeface="Franklin Gothic Book"/>
              </a:rPr>
            </a:br>
            <a:r>
              <a:rPr lang="en-US" sz="1800" b="1" kern="1000" spc="30" dirty="0">
                <a:solidFill>
                  <a:srgbClr val="505050"/>
                </a:solidFill>
                <a:latin typeface="+mn-lt"/>
                <a:cs typeface="Franklin Gothic Book"/>
              </a:rPr>
              <a:t>kernels</a:t>
            </a:r>
            <a:endParaRPr lang="en-US" sz="1800" b="1" kern="1000" spc="30" dirty="0">
              <a:latin typeface="+mn-lt"/>
              <a:cs typeface="Franklin Gothic Book"/>
            </a:endParaRPr>
          </a:p>
        </p:txBody>
      </p:sp>
      <p:sp>
        <p:nvSpPr>
          <p:cNvPr id="29" name="Isosceles Triangle 28"/>
          <p:cNvSpPr/>
          <p:nvPr/>
        </p:nvSpPr>
        <p:spPr bwMode="auto">
          <a:xfrm>
            <a:off x="8397414" y="252162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Isosceles Triangle 29"/>
          <p:cNvSpPr/>
          <p:nvPr/>
        </p:nvSpPr>
        <p:spPr bwMode="auto">
          <a:xfrm>
            <a:off x="7927798" y="224838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1" name="Elbow Connector 30"/>
          <p:cNvCxnSpPr>
            <a:stCxn id="30" idx="5"/>
            <a:endCxn id="29" idx="0"/>
          </p:cNvCxnSpPr>
          <p:nvPr/>
        </p:nvCxnSpPr>
        <p:spPr bwMode="auto">
          <a:xfrm>
            <a:off x="8020874" y="2301880"/>
            <a:ext cx="438591" cy="219749"/>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682400" y="1557338"/>
            <a:ext cx="7715014" cy="400110"/>
          </a:xfrm>
          <a:prstGeom prst="rect">
            <a:avLst/>
          </a:prstGeom>
        </p:spPr>
        <p:txBody>
          <a:bodyPr wrap="square">
            <a:spAutoFit/>
          </a:bodyPr>
          <a:lstStyle/>
          <a:p>
            <a:r>
              <a:rPr lang="en-US" sz="2000" dirty="0">
                <a:latin typeface="+mn-lt"/>
              </a:rPr>
              <a:t>Different factors involved in the construction of GP </a:t>
            </a:r>
            <a:r>
              <a:rPr lang="en-US" sz="2000" dirty="0" err="1">
                <a:latin typeface="+mn-lt"/>
              </a:rPr>
              <a:t>Metamodel</a:t>
            </a:r>
            <a:endParaRPr lang="en-US" sz="2000" b="1" dirty="0">
              <a:latin typeface="+mn-lt"/>
            </a:endParaRPr>
          </a:p>
        </p:txBody>
      </p:sp>
      <p:sp>
        <p:nvSpPr>
          <p:cNvPr id="39" name="TextBox 38"/>
          <p:cNvSpPr txBox="1"/>
          <p:nvPr/>
        </p:nvSpPr>
        <p:spPr>
          <a:xfrm>
            <a:off x="6084167" y="5854529"/>
            <a:ext cx="2313247" cy="576262"/>
          </a:xfrm>
          <a:prstGeom prst="rect">
            <a:avLst/>
          </a:prstGeom>
          <a:noFill/>
        </p:spPr>
        <p:txBody>
          <a:bodyPr wrap="none" lIns="0" tIns="0" rIns="0" bIns="0" rtlCol="0" anchor="ctr">
            <a:noAutofit/>
          </a:bodyPr>
          <a:lstStyle/>
          <a:p>
            <a:pPr>
              <a:lnSpc>
                <a:spcPct val="110000"/>
              </a:lnSpc>
              <a:spcBef>
                <a:spcPts val="0"/>
              </a:spcBef>
            </a:pPr>
            <a:r>
              <a:rPr lang="en-US" sz="1800" b="1" kern="1000" spc="30" dirty="0">
                <a:solidFill>
                  <a:srgbClr val="505050"/>
                </a:solidFill>
                <a:latin typeface="+mn-lt"/>
                <a:cs typeface="Franklin Gothic Book"/>
              </a:rPr>
              <a:t>Prediction of </a:t>
            </a:r>
            <a:br>
              <a:rPr lang="en-US" sz="1800" b="1" kern="1000" spc="30" dirty="0">
                <a:solidFill>
                  <a:srgbClr val="505050"/>
                </a:solidFill>
                <a:latin typeface="+mn-lt"/>
                <a:cs typeface="Franklin Gothic Book"/>
              </a:rPr>
            </a:br>
            <a:r>
              <a:rPr lang="en-US" sz="1800" b="1" kern="1000" spc="30" dirty="0">
                <a:solidFill>
                  <a:srgbClr val="505050"/>
                </a:solidFill>
                <a:latin typeface="+mn-lt"/>
                <a:cs typeface="Franklin Gothic Book"/>
              </a:rPr>
              <a:t>validation/testing runs</a:t>
            </a:r>
            <a:endParaRPr lang="en-US" sz="1800" b="1" kern="1000" spc="30" dirty="0">
              <a:latin typeface="+mn-lt"/>
              <a:cs typeface="Franklin Gothic Book"/>
            </a:endParaRPr>
          </a:p>
        </p:txBody>
      </p:sp>
      <p:pic>
        <p:nvPicPr>
          <p:cNvPr id="49" name="Picture 3" descr="W:\project\stars\workspace\RND\SB-RND-ACT-006-13\WD41\projects\temp\wd41-all\figures\defense\figures\plotTraceRu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650" y="5065841"/>
            <a:ext cx="1385505" cy="932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88892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Dealing with Multivariate Output:</a:t>
            </a:r>
            <a:br>
              <a:rPr lang="en-US" dirty="0"/>
            </a:br>
            <a:r>
              <a:rPr lang="en-US" dirty="0"/>
              <a:t>Principal Component Analysis</a:t>
            </a:r>
          </a:p>
        </p:txBody>
      </p:sp>
      <p:sp>
        <p:nvSpPr>
          <p:cNvPr id="33" name="Rectangle 32"/>
          <p:cNvSpPr/>
          <p:nvPr/>
        </p:nvSpPr>
        <p:spPr>
          <a:xfrm>
            <a:off x="682400" y="1557338"/>
            <a:ext cx="4175124" cy="646331"/>
          </a:xfrm>
          <a:prstGeom prst="rect">
            <a:avLst/>
          </a:prstGeom>
        </p:spPr>
        <p:txBody>
          <a:bodyPr wrap="square">
            <a:spAutoFit/>
          </a:bodyPr>
          <a:lstStyle/>
          <a:p>
            <a:r>
              <a:rPr lang="en-US" sz="1800" dirty="0">
                <a:latin typeface="+mn-lt"/>
              </a:rPr>
              <a:t>Output of the TRACE model of FEBA is highly </a:t>
            </a:r>
            <a:r>
              <a:rPr lang="en-US" sz="1800" b="1" dirty="0">
                <a:latin typeface="+mn-lt"/>
              </a:rPr>
              <a:t>multivariate</a:t>
            </a:r>
            <a:r>
              <a:rPr lang="en-US" sz="1800" dirty="0">
                <a:latin typeface="+mn-lt"/>
              </a:rPr>
              <a:t>.</a:t>
            </a:r>
            <a:endParaRPr lang="en-US" sz="1800" b="1" dirty="0">
              <a:latin typeface="+mn-lt"/>
            </a:endParaRPr>
          </a:p>
        </p:txBody>
      </p:sp>
      <mc:AlternateContent xmlns:mc="http://schemas.openxmlformats.org/markup-compatibility/2006" xmlns:a14="http://schemas.microsoft.com/office/drawing/2010/main">
        <mc:Choice Requires="a14">
          <p:graphicFrame>
            <p:nvGraphicFramePr>
              <p:cNvPr id="34" name="Table 33"/>
              <p:cNvGraphicFramePr>
                <a:graphicFrameLocks noGrp="1"/>
              </p:cNvGraphicFramePr>
              <p:nvPr>
                <p:extLst>
                  <p:ext uri="{D42A27DB-BD31-4B8C-83A1-F6EECF244321}">
                    <p14:modId xmlns:p14="http://schemas.microsoft.com/office/powerpoint/2010/main" val="31804762"/>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extLst>
                        <a:ext uri="{9D8B030D-6E8A-4147-A177-3AD203B41FA5}">
                          <a16:colId xmlns:a16="http://schemas.microsoft.com/office/drawing/2014/main" val="20000"/>
                        </a:ext>
                      </a:extLst>
                    </a:gridCol>
                    <a:gridCol w="2715714">
                      <a:extLst>
                        <a:ext uri="{9D8B030D-6E8A-4147-A177-3AD203B41FA5}">
                          <a16:colId xmlns:a16="http://schemas.microsoft.com/office/drawing/2014/main" val="20001"/>
                        </a:ext>
                      </a:extLst>
                    </a:gridCol>
                  </a:tblGrid>
                  <a:tr h="288032">
                    <a:tc>
                      <a:txBody>
                        <a:bodyPr/>
                        <a:lstStyle/>
                        <a:p>
                          <a:pPr algn="ctr"/>
                          <a:r>
                            <a:rPr lang="en-US" sz="1800" dirty="0">
                              <a:solidFill>
                                <a:schemeClr val="tx1"/>
                              </a:solidFill>
                              <a:latin typeface="+mn-lt"/>
                            </a:rPr>
                            <a:t>Output Type</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dirty="0">
                              <a:solidFill>
                                <a:schemeClr val="tx1"/>
                              </a:solidFill>
                            </a:rPr>
                            <a:t># of outputs</a:t>
                          </a:r>
                          <a:r>
                            <a:rPr lang="en-US" sz="1800" b="0" baseline="0" dirty="0">
                              <a:solidFill>
                                <a:schemeClr val="tx1"/>
                              </a:solidFill>
                            </a:rPr>
                            <a:t> </a:t>
                          </a:r>
                          <a14:m>
                            <m:oMath xmlns:m="http://schemas.openxmlformats.org/officeDocument/2006/math">
                              <m:r>
                                <m:rPr>
                                  <m:sty m:val="p"/>
                                </m:rPr>
                                <a:rPr lang="en-US" sz="1800" b="0" i="0" smtClean="0">
                                  <a:solidFill>
                                    <a:schemeClr val="tx1"/>
                                  </a:solidFill>
                                  <a:latin typeface="Cambria Math"/>
                                </a:rPr>
                                <m:t>P</m:t>
                              </m:r>
                              <m:r>
                                <a:rPr lang="en-US" sz="1800" b="0" i="0" smtClean="0">
                                  <a:solidFill>
                                    <a:schemeClr val="tx1"/>
                                  </a:solidFill>
                                  <a:latin typeface="Cambria Math"/>
                                </a:rPr>
                                <m:t>=</m:t>
                              </m:r>
                              <m:r>
                                <m:rPr>
                                  <m:sty m:val="p"/>
                                </m:rPr>
                                <a:rPr lang="en-US" sz="1800" b="0" i="0" smtClean="0">
                                  <a:solidFill>
                                    <a:schemeClr val="tx1"/>
                                  </a:solidFill>
                                  <a:latin typeface="Cambria Math"/>
                                </a:rPr>
                                <m:t>Δz</m:t>
                              </m:r>
                              <m:r>
                                <a:rPr lang="en-US" sz="1800" b="0" i="1" smtClean="0">
                                  <a:solidFill>
                                    <a:schemeClr val="tx1"/>
                                  </a:solidFill>
                                  <a:latin typeface="Cambria Math"/>
                                </a:rPr>
                                <m:t>×</m:t>
                              </m:r>
                              <m:r>
                                <m:rPr>
                                  <m:sty m:val="p"/>
                                </m:rPr>
                                <a:rPr lang="en-US" sz="1800" b="0" i="0" smtClean="0">
                                  <a:solidFill>
                                    <a:schemeClr val="tx1"/>
                                  </a:solidFill>
                                  <a:latin typeface="Cambria Math"/>
                                </a:rPr>
                                <m:t>Δt</m:t>
                              </m:r>
                            </m:oMath>
                          </a14:m>
                          <a:endParaRPr lang="en-US" sz="1800" b="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sz="1800" dirty="0">
                              <a:solidFill>
                                <a:schemeClr val="tx1"/>
                              </a:solidFill>
                              <a:latin typeface="+mn-lt"/>
                            </a:rPr>
                            <a:t>Clad Temperature</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8×</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i="1" dirty="0" smtClean="0">
                                        <a:solidFill>
                                          <a:schemeClr val="tx1"/>
                                        </a:solidFill>
                                        <a:latin typeface="Cambria Math"/>
                                      </a:rPr>
                                      <m:t>8</m:t>
                                    </m:r>
                                    <m:r>
                                      <a:rPr lang="en-US" sz="1800" b="0" i="1" dirty="0" smtClean="0">
                                        <a:solidFill>
                                          <a:schemeClr val="tx1"/>
                                        </a:solidFill>
                                        <a:latin typeface="Cambria Math"/>
                                      </a:rPr>
                                      <m:t>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370840">
                    <a:tc>
                      <a:txBody>
                        <a:bodyPr/>
                        <a:lstStyle/>
                        <a:p>
                          <a:pPr algn="ctr"/>
                          <a:r>
                            <a:rPr lang="en-US" sz="1800" dirty="0">
                              <a:solidFill>
                                <a:schemeClr val="tx1"/>
                              </a:solidFill>
                              <a:latin typeface="+mn-lt"/>
                            </a:rPr>
                            <a:t>Pressure</a:t>
                          </a:r>
                          <a:r>
                            <a:rPr lang="en-US" sz="1800" baseline="0" dirty="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4×</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40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B w="12700" cmpd="sng">
                          <a:noFill/>
                        </a:lnB>
                        <a:solidFill>
                          <a:schemeClr val="bg1"/>
                        </a:solidFill>
                      </a:tcPr>
                    </a:tc>
                    <a:extLst>
                      <a:ext uri="{0D108BD9-81ED-4DB2-BD59-A6C34878D82A}">
                        <a16:rowId xmlns:a16="http://schemas.microsoft.com/office/drawing/2014/main" val="10002"/>
                      </a:ext>
                    </a:extLst>
                  </a:tr>
                  <a:tr h="370840">
                    <a:tc>
                      <a:txBody>
                        <a:bodyPr/>
                        <a:lstStyle/>
                        <a:p>
                          <a:pPr algn="ctr"/>
                          <a:r>
                            <a:rPr lang="en-US" sz="1800" dirty="0">
                              <a:solidFill>
                                <a:schemeClr val="tx1"/>
                              </a:solidFill>
                              <a:latin typeface="+mn-lt"/>
                            </a:rPr>
                            <a:t>Liquid Carryover</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1×</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mc:Choice>
        <mc:Fallback xmlns="">
          <p:graphicFrame>
            <p:nvGraphicFramePr>
              <p:cNvPr id="34" name="Table 33"/>
              <p:cNvGraphicFramePr>
                <a:graphicFrameLocks noGrp="1"/>
              </p:cNvGraphicFramePr>
              <p:nvPr>
                <p:extLst>
                  <p:ext uri="{D42A27DB-BD31-4B8C-83A1-F6EECF244321}">
                    <p14:modId xmlns:p14="http://schemas.microsoft.com/office/powerpoint/2010/main" val="31804762"/>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gridCol w="2715714"/>
                  </a:tblGrid>
                  <a:tr h="365760">
                    <a:tc>
                      <a:txBody>
                        <a:bodyPr/>
                        <a:lstStyle/>
                        <a:p>
                          <a:pPr algn="ctr"/>
                          <a:r>
                            <a:rPr lang="en-US" sz="1800" dirty="0" smtClean="0">
                              <a:solidFill>
                                <a:schemeClr val="tx1"/>
                              </a:solidFill>
                              <a:latin typeface="+mn-lt"/>
                            </a:rPr>
                            <a:t>Output Type</a:t>
                          </a:r>
                          <a:endParaRPr lang="en-US" sz="180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B w="12700" cap="flat" cmpd="sng" algn="ctr">
                          <a:solidFill>
                            <a:schemeClr val="tx1"/>
                          </a:solidFill>
                          <a:prstDash val="solid"/>
                          <a:round/>
                          <a:headEnd type="none" w="med" len="med"/>
                          <a:tailEnd type="none" w="med" len="med"/>
                        </a:lnB>
                        <a:blipFill rotWithShape="1">
                          <a:blip r:embed="rId3"/>
                          <a:stretch>
                            <a:fillRect l="-69283" t="-8333" b="-330000"/>
                          </a:stretch>
                        </a:blipFill>
                      </a:tcPr>
                    </a:tc>
                  </a:tr>
                  <a:tr h="370840">
                    <a:tc>
                      <a:txBody>
                        <a:bodyPr/>
                        <a:lstStyle/>
                        <a:p>
                          <a:pPr algn="ctr"/>
                          <a:r>
                            <a:rPr lang="en-US" sz="1800" dirty="0" smtClean="0">
                              <a:solidFill>
                                <a:schemeClr val="tx1"/>
                              </a:solidFill>
                              <a:latin typeface="+mn-lt"/>
                            </a:rPr>
                            <a:t>Clad Temperature</a:t>
                          </a:r>
                          <a:endParaRPr lang="en-US" sz="18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US"/>
                        </a:p>
                      </a:txBody>
                      <a:tcPr>
                        <a:lnT w="12700" cap="flat" cmpd="sng" algn="ctr">
                          <a:solidFill>
                            <a:schemeClr val="tx1"/>
                          </a:solidFill>
                          <a:prstDash val="solid"/>
                          <a:round/>
                          <a:headEnd type="none" w="med" len="med"/>
                          <a:tailEnd type="none" w="med" len="med"/>
                        </a:lnT>
                        <a:blipFill rotWithShape="1">
                          <a:blip r:embed="rId3"/>
                          <a:stretch>
                            <a:fillRect l="-69283" t="-106557" b="-224590"/>
                          </a:stretch>
                        </a:blipFill>
                      </a:tcPr>
                    </a:tc>
                  </a:tr>
                  <a:tr h="370840">
                    <a:tc>
                      <a:txBody>
                        <a:bodyPr/>
                        <a:lstStyle/>
                        <a:p>
                          <a:pPr algn="ctr"/>
                          <a:r>
                            <a:rPr lang="en-US" sz="1800" dirty="0" smtClean="0">
                              <a:solidFill>
                                <a:schemeClr val="tx1"/>
                              </a:solidFill>
                              <a:latin typeface="+mn-lt"/>
                            </a:rPr>
                            <a:t>Pressure</a:t>
                          </a:r>
                          <a:r>
                            <a:rPr lang="en-US" sz="1800" baseline="0" dirty="0" smtClean="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endParaRPr lang="en-US"/>
                        </a:p>
                      </a:txBody>
                      <a:tcPr>
                        <a:lnB w="12700" cmpd="sng">
                          <a:noFill/>
                        </a:lnB>
                        <a:blipFill rotWithShape="1">
                          <a:blip r:embed="rId3"/>
                          <a:stretch>
                            <a:fillRect l="-69283" t="-206557" b="-124590"/>
                          </a:stretch>
                        </a:blipFill>
                      </a:tcPr>
                    </a:tc>
                  </a:tr>
                  <a:tr h="370840">
                    <a:tc>
                      <a:txBody>
                        <a:bodyPr/>
                        <a:lstStyle/>
                        <a:p>
                          <a:pPr algn="ctr"/>
                          <a:r>
                            <a:rPr lang="en-US" sz="1800" dirty="0" smtClean="0">
                              <a:solidFill>
                                <a:schemeClr val="tx1"/>
                              </a:solidFill>
                              <a:latin typeface="+mn-lt"/>
                            </a:rPr>
                            <a:t>Liquid Carryover</a:t>
                          </a:r>
                          <a:endParaRPr lang="en-US" sz="18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1">
                          <a:blip r:embed="rId3"/>
                          <a:stretch>
                            <a:fillRect l="-69283" t="-306557" b="-24590"/>
                          </a:stretch>
                        </a:blipFill>
                      </a:tcPr>
                    </a:tc>
                  </a:tr>
                </a:tbl>
              </a:graphicData>
            </a:graphic>
          </p:graphicFrame>
        </mc:Fallback>
      </mc:AlternateContent>
      <p:sp>
        <p:nvSpPr>
          <p:cNvPr id="35" name="Rectangle 34"/>
          <p:cNvSpPr/>
          <p:nvPr/>
        </p:nvSpPr>
        <p:spPr>
          <a:xfrm>
            <a:off x="684213" y="2203669"/>
            <a:ext cx="4175125" cy="646331"/>
          </a:xfrm>
          <a:prstGeom prst="rect">
            <a:avLst/>
          </a:prstGeom>
        </p:spPr>
        <p:txBody>
          <a:bodyPr wrap="square">
            <a:spAutoFit/>
          </a:bodyPr>
          <a:lstStyle/>
          <a:p>
            <a:r>
              <a:rPr lang="en-US" sz="1800" dirty="0">
                <a:latin typeface="+mn-lt"/>
              </a:rPr>
              <a:t>Dimension reduction by </a:t>
            </a:r>
            <a:r>
              <a:rPr lang="en-US" sz="1800" b="1" dirty="0">
                <a:latin typeface="+mn-lt"/>
              </a:rPr>
              <a:t>Principal Component Analysis (</a:t>
            </a:r>
            <a:r>
              <a:rPr lang="en-US" sz="1800" dirty="0">
                <a:latin typeface="+mn-lt"/>
              </a:rPr>
              <a:t>PCA</a:t>
            </a:r>
            <a:r>
              <a:rPr lang="en-US" sz="1800" b="1" dirty="0">
                <a:latin typeface="+mn-lt"/>
              </a:rPr>
              <a:t>)</a:t>
            </a:r>
          </a:p>
        </p:txBody>
      </p:sp>
      <mc:AlternateContent xmlns:mc="http://schemas.openxmlformats.org/markup-compatibility/2006" xmlns:a14="http://schemas.microsoft.com/office/drawing/2010/main">
        <mc:Choice Requires="a14">
          <p:sp>
            <p:nvSpPr>
              <p:cNvPr id="36" name="TextBox 35"/>
              <p:cNvSpPr txBox="1"/>
              <p:nvPr/>
            </p:nvSpPr>
            <p:spPr>
              <a:xfrm>
                <a:off x="827088" y="3346945"/>
                <a:ext cx="3384872" cy="43266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400" b="0" i="1" kern="1000" spc="30" smtClean="0">
                              <a:latin typeface="Cambria Math" panose="02040503050406030204" pitchFamily="18" charset="0"/>
                              <a:cs typeface="Franklin Gothic Book"/>
                            </a:rPr>
                          </m:ctrlPr>
                        </m:sSupPr>
                        <m:e>
                          <m:r>
                            <a:rPr lang="en-US" sz="2400" i="1" kern="1000" spc="30" smtClean="0">
                              <a:latin typeface="Cambria Math"/>
                              <a:cs typeface="Franklin Gothic Book"/>
                            </a:rPr>
                            <m:t>𝑌</m:t>
                          </m:r>
                        </m:e>
                        <m:sup>
                          <m:r>
                            <a:rPr lang="en-US" sz="2400" b="0" i="1" kern="1000" spc="30" smtClean="0">
                              <a:latin typeface="Cambria Math"/>
                              <a:cs typeface="Franklin Gothic Book"/>
                            </a:rPr>
                            <m:t>′</m:t>
                          </m:r>
                        </m:sup>
                      </m:sSup>
                      <m:r>
                        <a:rPr lang="en-US" sz="2400" b="0" i="1" kern="1000" spc="30" smtClean="0">
                          <a:latin typeface="Cambria Math"/>
                          <a:cs typeface="Franklin Gothic Book"/>
                        </a:rPr>
                        <m:t>=</m:t>
                      </m:r>
                      <m:r>
                        <a:rPr lang="en-US" sz="2400" b="0" i="1" kern="1000" spc="30" smtClean="0">
                          <a:latin typeface="Cambria Math"/>
                          <a:cs typeface="Franklin Gothic Book"/>
                        </a:rPr>
                        <m:t>𝑈</m:t>
                      </m:r>
                      <m:r>
                        <a:rPr lang="en-US" sz="2400" b="0" i="1" kern="1000" spc="30" smtClean="0">
                          <a:latin typeface="Cambria Math"/>
                          <a:cs typeface="Franklin Gothic Book"/>
                        </a:rPr>
                        <m:t>⋅</m:t>
                      </m:r>
                      <m:r>
                        <a:rPr lang="en-US" sz="2400" b="0" i="1" kern="1000" spc="30" smtClean="0">
                          <a:latin typeface="Cambria Math"/>
                          <a:cs typeface="Franklin Gothic Book"/>
                        </a:rPr>
                        <m:t>𝑆</m:t>
                      </m:r>
                      <m:r>
                        <a:rPr lang="en-US" sz="2400" b="0" i="1" kern="1000" spc="30" smtClean="0">
                          <a:latin typeface="Cambria Math"/>
                          <a:cs typeface="Franklin Gothic Book"/>
                        </a:rPr>
                        <m:t>⋅</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r>
                        <a:rPr lang="en-US" sz="2400" b="0" i="1" kern="1000" spc="30" smtClean="0">
                          <a:latin typeface="Cambria Math"/>
                          <a:cs typeface="Franklin Gothic Book"/>
                        </a:rPr>
                        <m:t>=</m:t>
                      </m:r>
                      <m:r>
                        <a:rPr lang="en-US" sz="2400" b="0" i="1" kern="1000" spc="30" smtClean="0">
                          <a:latin typeface="Cambria Math"/>
                          <a:cs typeface="Franklin Gothic Book"/>
                        </a:rPr>
                        <m:t>𝑊</m:t>
                      </m:r>
                      <m:r>
                        <a:rPr lang="en-US" sz="2400" b="0" i="1" kern="1000" spc="30" smtClean="0">
                          <a:latin typeface="Cambria Math"/>
                          <a:cs typeface="Franklin Gothic Book"/>
                        </a:rPr>
                        <m:t>⋅</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oMath>
                  </m:oMathPara>
                </a14:m>
                <a:endParaRPr lang="en-US" sz="2400" b="0" i="1" kern="1000" spc="30" dirty="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827088" y="3346945"/>
                <a:ext cx="3384872" cy="432660"/>
              </a:xfrm>
              <a:prstGeom prst="rect">
                <a:avLst/>
              </a:prstGeom>
              <a:blipFill rotWithShape="1">
                <a:blip r:embed="rId4"/>
                <a:stretch>
                  <a:fillRect/>
                </a:stretch>
              </a:blipFill>
            </p:spPr>
            <p:txBody>
              <a:bodyPr/>
              <a:lstStyle/>
              <a:p>
                <a:r>
                  <a:rPr lang="en-US">
                    <a:noFill/>
                  </a:rPr>
                  <a:t> </a:t>
                </a:r>
              </a:p>
            </p:txBody>
          </p:sp>
        </mc:Fallback>
      </mc:AlternateContent>
      <p:cxnSp>
        <p:nvCxnSpPr>
          <p:cNvPr id="37" name="Straight Connector 36"/>
          <p:cNvCxnSpPr/>
          <p:nvPr/>
        </p:nvCxnSpPr>
        <p:spPr bwMode="auto">
          <a:xfrm flipH="1">
            <a:off x="1619674" y="3301673"/>
            <a:ext cx="1032322"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1619672" y="2970636"/>
            <a:ext cx="1032323" cy="369332"/>
          </a:xfrm>
          <a:prstGeom prst="rect">
            <a:avLst/>
          </a:prstGeom>
        </p:spPr>
        <p:txBody>
          <a:bodyPr wrap="square">
            <a:spAutoFit/>
          </a:bodyPr>
          <a:lstStyle/>
          <a:p>
            <a:pPr algn="ctr"/>
            <a:r>
              <a:rPr lang="en-US" sz="1800" b="1" dirty="0">
                <a:latin typeface="+mn-lt"/>
              </a:rPr>
              <a:t>SVD</a:t>
            </a:r>
            <a:endParaRPr lang="en-US" sz="1800" b="1" i="1" dirty="0">
              <a:latin typeface="+mn-lt"/>
            </a:endParaRPr>
          </a:p>
        </p:txBody>
      </p:sp>
      <p:cxnSp>
        <p:nvCxnSpPr>
          <p:cNvPr id="39" name="Straight Connector 38"/>
          <p:cNvCxnSpPr/>
          <p:nvPr/>
        </p:nvCxnSpPr>
        <p:spPr bwMode="auto">
          <a:xfrm>
            <a:off x="3294802" y="3789312"/>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0" name="Straight Connector 39"/>
          <p:cNvCxnSpPr/>
          <p:nvPr/>
        </p:nvCxnSpPr>
        <p:spPr bwMode="auto">
          <a:xfrm>
            <a:off x="2483768" y="3789312"/>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1" name="Straight Connector 40"/>
          <p:cNvCxnSpPr/>
          <p:nvPr/>
        </p:nvCxnSpPr>
        <p:spPr bwMode="auto">
          <a:xfrm>
            <a:off x="920716" y="3789312"/>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2" name="Rectangle 41"/>
          <p:cNvSpPr/>
          <p:nvPr/>
        </p:nvSpPr>
        <p:spPr>
          <a:xfrm>
            <a:off x="528191" y="4092345"/>
            <a:ext cx="1307505" cy="830997"/>
          </a:xfrm>
          <a:prstGeom prst="rect">
            <a:avLst/>
          </a:prstGeom>
        </p:spPr>
        <p:txBody>
          <a:bodyPr wrap="square">
            <a:spAutoFit/>
          </a:bodyPr>
          <a:lstStyle/>
          <a:p>
            <a:r>
              <a:rPr lang="en-US" dirty="0">
                <a:latin typeface="+mn-lt"/>
              </a:rPr>
              <a:t>Concatenate and centered outputs</a:t>
            </a:r>
            <a:endParaRPr lang="en-US" i="1" dirty="0">
              <a:latin typeface="+mn-lt"/>
            </a:endParaRPr>
          </a:p>
        </p:txBody>
      </p:sp>
      <p:sp>
        <p:nvSpPr>
          <p:cNvPr id="43" name="Rectangle 42"/>
          <p:cNvSpPr/>
          <p:nvPr/>
        </p:nvSpPr>
        <p:spPr>
          <a:xfrm>
            <a:off x="1835696" y="4110171"/>
            <a:ext cx="1296144" cy="830997"/>
          </a:xfrm>
          <a:prstGeom prst="rect">
            <a:avLst/>
          </a:prstGeom>
        </p:spPr>
        <p:txBody>
          <a:bodyPr wrap="square">
            <a:spAutoFit/>
          </a:bodyPr>
          <a:lstStyle/>
          <a:p>
            <a:r>
              <a:rPr lang="en-US" dirty="0">
                <a:latin typeface="+mn-lt"/>
              </a:rPr>
              <a:t>Eigenvectors</a:t>
            </a:r>
            <a:br>
              <a:rPr lang="en-US" dirty="0">
                <a:latin typeface="+mn-lt"/>
              </a:rPr>
            </a:br>
            <a:r>
              <a:rPr lang="en-US" dirty="0">
                <a:latin typeface="+mn-lt"/>
              </a:rPr>
              <a:t>(</a:t>
            </a:r>
            <a:r>
              <a:rPr lang="en-US" b="1" dirty="0">
                <a:latin typeface="+mn-lt"/>
              </a:rPr>
              <a:t>principal components</a:t>
            </a:r>
            <a:r>
              <a:rPr lang="en-US" dirty="0">
                <a:latin typeface="+mn-lt"/>
              </a:rPr>
              <a:t>)</a:t>
            </a:r>
            <a:endParaRPr lang="en-US" i="1" dirty="0">
              <a:latin typeface="+mn-lt"/>
            </a:endParaRPr>
          </a:p>
        </p:txBody>
      </p:sp>
      <p:sp>
        <p:nvSpPr>
          <p:cNvPr id="44" name="Rectangle 43"/>
          <p:cNvSpPr/>
          <p:nvPr/>
        </p:nvSpPr>
        <p:spPr>
          <a:xfrm>
            <a:off x="3131840" y="4110171"/>
            <a:ext cx="1551761" cy="338554"/>
          </a:xfrm>
          <a:prstGeom prst="rect">
            <a:avLst/>
          </a:prstGeom>
        </p:spPr>
        <p:txBody>
          <a:bodyPr wrap="square">
            <a:spAutoFit/>
          </a:bodyPr>
          <a:lstStyle/>
          <a:p>
            <a:r>
              <a:rPr lang="en-US" dirty="0">
                <a:latin typeface="+mn-lt"/>
              </a:rPr>
              <a:t>PC scores</a:t>
            </a:r>
            <a:endParaRPr lang="en-US" i="1" dirty="0">
              <a:latin typeface="+mn-lt"/>
            </a:endParaRPr>
          </a:p>
        </p:txBody>
      </p:sp>
      <mc:AlternateContent xmlns:mc="http://schemas.openxmlformats.org/markup-compatibility/2006" xmlns:a14="http://schemas.microsoft.com/office/drawing/2010/main">
        <mc:Choice Requires="a14">
          <p:sp>
            <p:nvSpPr>
              <p:cNvPr id="45" name="TextBox 44"/>
              <p:cNvSpPr txBox="1"/>
              <p:nvPr/>
            </p:nvSpPr>
            <p:spPr>
              <a:xfrm>
                <a:off x="827088" y="4797152"/>
                <a:ext cx="5689128" cy="105495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000" b="0" i="1" kern="1000" spc="30" smtClean="0">
                              <a:latin typeface="Cambria Math" panose="02040503050406030204" pitchFamily="18" charset="0"/>
                              <a:cs typeface="Franklin Gothic Book"/>
                            </a:rPr>
                          </m:ctrlPr>
                        </m:sSupPr>
                        <m:e>
                          <m:r>
                            <a:rPr lang="en-US" sz="2000" b="0" i="1" kern="1000" spc="30" smtClean="0">
                              <a:latin typeface="Cambria Math"/>
                              <a:cs typeface="Franklin Gothic Book"/>
                            </a:rPr>
                            <m:t>𝑦</m:t>
                          </m:r>
                        </m:e>
                        <m:sup>
                          <m:r>
                            <m:rPr>
                              <m:sty m:val="p"/>
                            </m:rPr>
                            <a:rPr lang="en-US" sz="2000" b="0" i="0" kern="1000" spc="30" smtClean="0">
                              <a:latin typeface="Cambria Math"/>
                              <a:cs typeface="Franklin Gothic Book"/>
                            </a:rPr>
                            <m:t>model</m:t>
                          </m:r>
                        </m:sup>
                      </m:sSup>
                      <m:d>
                        <m:dPr>
                          <m:ctrlPr>
                            <a:rPr lang="en-US" sz="2000" b="0" i="1" kern="1000" spc="30" smtClean="0">
                              <a:latin typeface="Cambria Math" panose="02040503050406030204" pitchFamily="18" charset="0"/>
                              <a:cs typeface="Franklin Gothic Book"/>
                            </a:rPr>
                          </m:ctrlPr>
                        </m:dPr>
                        <m:e>
                          <m:r>
                            <a:rPr lang="en-US" sz="2000" b="1" i="1" kern="1000" spc="30" smtClean="0">
                              <a:latin typeface="Cambria Math"/>
                            </a:rPr>
                            <m:t>𝒙</m:t>
                          </m:r>
                          <m:r>
                            <a:rPr lang="en-US" sz="2000" i="1" kern="1000" spc="30">
                              <a:latin typeface="Cambria Math"/>
                              <a:cs typeface="Franklin Gothic Book"/>
                            </a:rPr>
                            <m:t>;</m:t>
                          </m:r>
                          <m:r>
                            <a:rPr lang="en-US" sz="2000" i="1" kern="1000" spc="30">
                              <a:latin typeface="Cambria Math"/>
                              <a:cs typeface="Franklin Gothic Book"/>
                            </a:rPr>
                            <m:t>𝑧</m:t>
                          </m:r>
                          <m:r>
                            <a:rPr lang="en-US" sz="2000" i="1" kern="1000" spc="30">
                              <a:latin typeface="Cambria Math"/>
                              <a:cs typeface="Franklin Gothic Book"/>
                            </a:rPr>
                            <m:t>,</m:t>
                          </m:r>
                          <m:r>
                            <a:rPr lang="en-US" sz="2000" i="1" kern="1000" spc="30">
                              <a:latin typeface="Cambria Math"/>
                              <a:cs typeface="Franklin Gothic Book"/>
                            </a:rPr>
                            <m:t>𝑡</m:t>
                          </m:r>
                        </m:e>
                      </m:d>
                      <m:r>
                        <a:rPr lang="en-US" sz="2000" b="0" i="1" kern="1000" spc="30" smtClean="0">
                          <a:latin typeface="Cambria Math"/>
                          <a:cs typeface="Franklin Gothic Book"/>
                        </a:rPr>
                        <m:t>=</m:t>
                      </m:r>
                      <m:sSup>
                        <m:sSupPr>
                          <m:ctrlPr>
                            <a:rPr lang="en-US" sz="2000" b="0" i="1" kern="1000" spc="30" smtClean="0">
                              <a:latin typeface="Cambria Math" panose="02040503050406030204" pitchFamily="18" charset="0"/>
                            </a:rPr>
                          </m:ctrlPr>
                        </m:sSupPr>
                        <m:e>
                          <m:acc>
                            <m:accPr>
                              <m:chr m:val="̅"/>
                              <m:ctrlPr>
                                <a:rPr lang="en-US" sz="2000" b="0" i="1" kern="1000" spc="30" smtClean="0">
                                  <a:latin typeface="Cambria Math" panose="02040503050406030204" pitchFamily="18" charset="0"/>
                                </a:rPr>
                              </m:ctrlPr>
                            </m:accPr>
                            <m:e>
                              <m:r>
                                <a:rPr lang="en-US" sz="2000" b="0" i="1" kern="1000" spc="30" smtClean="0">
                                  <a:latin typeface="Cambria Math"/>
                                </a:rPr>
                                <m:t>𝑦</m:t>
                              </m:r>
                            </m:e>
                          </m:acc>
                        </m:e>
                        <m:sup>
                          <m:r>
                            <m:rPr>
                              <m:sty m:val="p"/>
                            </m:rPr>
                            <a:rPr lang="en-US" sz="2000" b="0" i="0" kern="1000" spc="30" smtClean="0">
                              <a:latin typeface="Cambria Math"/>
                            </a:rPr>
                            <m:t>model</m:t>
                          </m:r>
                        </m:sup>
                      </m:sSup>
                      <m:d>
                        <m:dPr>
                          <m:ctrlPr>
                            <a:rPr lang="en-US" sz="2000" b="0" i="1" kern="1000" spc="30" smtClean="0">
                              <a:latin typeface="Cambria Math" panose="02040503050406030204" pitchFamily="18" charset="0"/>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nary>
                        <m:naryPr>
                          <m:chr m:val="∑"/>
                          <m:ctrlPr>
                            <a:rPr lang="en-US" sz="2000" b="0" i="1" kern="1000" spc="30" smtClean="0">
                              <a:latin typeface="Cambria Math" panose="02040503050406030204" pitchFamily="18" charset="0"/>
                            </a:rPr>
                          </m:ctrlPr>
                        </m:naryPr>
                        <m:sub>
                          <m:r>
                            <m:rPr>
                              <m:brk m:alnAt="23"/>
                            </m:rPr>
                            <a:rPr lang="en-US" sz="2000" b="0" i="1" kern="1000" spc="30" smtClean="0">
                              <a:latin typeface="Cambria Math"/>
                            </a:rPr>
                            <m:t>𝑖</m:t>
                          </m:r>
                          <m:r>
                            <a:rPr lang="en-US" sz="2000" b="0" i="1" kern="1000" spc="30" smtClean="0">
                              <a:latin typeface="Cambria Math"/>
                            </a:rPr>
                            <m:t>=1</m:t>
                          </m:r>
                        </m:sub>
                        <m:sup>
                          <m:r>
                            <a:rPr lang="en-US" sz="2000" b="0" i="1" kern="1000" spc="30" smtClean="0">
                              <a:latin typeface="Cambria Math"/>
                            </a:rPr>
                            <m:t>𝑄</m:t>
                          </m:r>
                        </m:sup>
                        <m:e>
                          <m:sSub>
                            <m:sSubPr>
                              <m:ctrlPr>
                                <a:rPr lang="en-US" sz="2000" b="0" i="1" kern="1000" spc="30" smtClean="0">
                                  <a:latin typeface="Cambria Math" panose="02040503050406030204" pitchFamily="18" charset="0"/>
                                </a:rPr>
                              </m:ctrlPr>
                            </m:sSubPr>
                            <m:e>
                              <m:r>
                                <a:rPr lang="en-US" sz="2000" b="0" i="1" kern="1000" spc="30" smtClean="0">
                                  <a:latin typeface="Cambria Math"/>
                                </a:rPr>
                                <m:t>𝑣</m:t>
                              </m:r>
                            </m:e>
                            <m:sub>
                              <m:r>
                                <a:rPr lang="en-US" sz="2000" b="0" i="1" kern="1000" spc="30" smtClean="0">
                                  <a:latin typeface="Cambria Math"/>
                                </a:rPr>
                                <m:t>𝑖</m:t>
                              </m:r>
                            </m:sub>
                          </m:sSub>
                          <m:d>
                            <m:dPr>
                              <m:ctrlPr>
                                <a:rPr lang="en-US" sz="2000" b="0" i="1" kern="1000" spc="30" smtClean="0">
                                  <a:latin typeface="Cambria Math" panose="02040503050406030204" pitchFamily="18" charset="0"/>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sSub>
                            <m:sSubPr>
                              <m:ctrlPr>
                                <a:rPr lang="en-US" sz="2000" b="0" i="1" kern="1000" spc="30" smtClean="0">
                                  <a:latin typeface="Cambria Math" panose="02040503050406030204" pitchFamily="18" charset="0"/>
                                </a:rPr>
                              </m:ctrlPr>
                            </m:sSubPr>
                            <m:e>
                              <m:r>
                                <a:rPr lang="en-US" sz="2000" b="0" i="1" kern="1000" spc="30" smtClean="0">
                                  <a:latin typeface="Cambria Math"/>
                                </a:rPr>
                                <m:t>𝑤</m:t>
                              </m:r>
                            </m:e>
                            <m:sub>
                              <m:r>
                                <a:rPr lang="en-US" sz="2000" b="0" i="1" kern="1000" spc="30" smtClean="0">
                                  <a:latin typeface="Cambria Math"/>
                                </a:rPr>
                                <m:t>𝑖</m:t>
                              </m:r>
                            </m:sub>
                          </m:sSub>
                          <m:d>
                            <m:dPr>
                              <m:ctrlPr>
                                <a:rPr lang="en-US" sz="2000" b="0" i="1" kern="1000" spc="30" smtClean="0">
                                  <a:latin typeface="Cambria Math" panose="02040503050406030204" pitchFamily="18" charset="0"/>
                                </a:rPr>
                              </m:ctrlPr>
                            </m:dPr>
                            <m:e>
                              <m:r>
                                <a:rPr lang="en-US" sz="2000" b="1" i="1" kern="1000" spc="30" smtClean="0">
                                  <a:latin typeface="Cambria Math"/>
                                </a:rPr>
                                <m:t>𝒙</m:t>
                              </m:r>
                            </m:e>
                          </m:d>
                        </m:e>
                      </m:nary>
                    </m:oMath>
                  </m:oMathPara>
                </a14:m>
                <a:endParaRPr lang="en-US" sz="2000" b="0" i="1" kern="1000" spc="30" dirty="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27088" y="4797152"/>
                <a:ext cx="5689128" cy="1054958"/>
              </a:xfrm>
              <a:prstGeom prst="rect">
                <a:avLst/>
              </a:prstGeom>
              <a:blipFill rotWithShape="1">
                <a:blip r:embed="rId5"/>
                <a:stretch>
                  <a:fillRect l="-107"/>
                </a:stretch>
              </a:blipFill>
            </p:spPr>
            <p:txBody>
              <a:bodyPr/>
              <a:lstStyle/>
              <a:p>
                <a:r>
                  <a:rPr lang="en-US">
                    <a:noFill/>
                  </a:rPr>
                  <a:t> </a:t>
                </a:r>
              </a:p>
            </p:txBody>
          </p:sp>
        </mc:Fallback>
      </mc:AlternateContent>
      <p:cxnSp>
        <p:nvCxnSpPr>
          <p:cNvPr id="46" name="Straight Connector 45"/>
          <p:cNvCxnSpPr/>
          <p:nvPr/>
        </p:nvCxnSpPr>
        <p:spPr bwMode="auto">
          <a:xfrm>
            <a:off x="5815082" y="5589240"/>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5652120" y="5818038"/>
            <a:ext cx="2160240" cy="923330"/>
          </a:xfrm>
          <a:prstGeom prst="rect">
            <a:avLst/>
          </a:prstGeom>
        </p:spPr>
        <p:txBody>
          <a:bodyPr wrap="square">
            <a:spAutoFit/>
          </a:bodyPr>
          <a:lstStyle/>
          <a:p>
            <a:r>
              <a:rPr lang="en-US" sz="1800" dirty="0">
                <a:latin typeface="+mn-lt"/>
              </a:rPr>
              <a:t>PC scores as function of input parameters</a:t>
            </a:r>
            <a:br>
              <a:rPr lang="en-US" sz="1800" dirty="0">
                <a:latin typeface="+mn-lt"/>
              </a:rPr>
            </a:br>
            <a:r>
              <a:rPr lang="en-US" sz="1800" dirty="0">
                <a:latin typeface="+mn-lt"/>
              </a:rPr>
              <a:t>predicted by GP</a:t>
            </a:r>
            <a:endParaRPr lang="en-US" sz="1800" i="1" dirty="0">
              <a:latin typeface="+mn-lt"/>
            </a:endParaRPr>
          </a:p>
        </p:txBody>
      </p:sp>
      <p:cxnSp>
        <p:nvCxnSpPr>
          <p:cNvPr id="51" name="Straight Connector 50"/>
          <p:cNvCxnSpPr/>
          <p:nvPr/>
        </p:nvCxnSpPr>
        <p:spPr bwMode="auto">
          <a:xfrm>
            <a:off x="2770118" y="5589240"/>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p:cNvSpPr/>
          <p:nvPr/>
        </p:nvSpPr>
        <p:spPr>
          <a:xfrm>
            <a:off x="2607156" y="5818038"/>
            <a:ext cx="1604804" cy="646331"/>
          </a:xfrm>
          <a:prstGeom prst="rect">
            <a:avLst/>
          </a:prstGeom>
        </p:spPr>
        <p:txBody>
          <a:bodyPr wrap="square">
            <a:spAutoFit/>
          </a:bodyPr>
          <a:lstStyle/>
          <a:p>
            <a:r>
              <a:rPr lang="en-US" sz="1800" dirty="0">
                <a:latin typeface="+mn-lt"/>
              </a:rPr>
              <a:t>the mean</a:t>
            </a:r>
            <a:br>
              <a:rPr lang="en-US" sz="1800" dirty="0">
                <a:latin typeface="+mn-lt"/>
              </a:rPr>
            </a:br>
            <a:r>
              <a:rPr lang="en-US" sz="1800" dirty="0">
                <a:latin typeface="+mn-lt"/>
              </a:rPr>
              <a:t>of output</a:t>
            </a:r>
            <a:endParaRPr lang="en-US" sz="1800" i="1" dirty="0">
              <a:latin typeface="+mn-lt"/>
            </a:endParaRPr>
          </a:p>
        </p:txBody>
      </p:sp>
      <p:pic>
        <p:nvPicPr>
          <p:cNvPr id="4098" name="Picture 2" descr="W:\project\stars\workspace\RND\SB-RND-ACT-006-13\WD41\projects\temp\wd41-all\figures\defense\plotPCAImageA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924944"/>
            <a:ext cx="2317632" cy="202792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W:\project\stars\workspace\RND\SB-RND-ACT-006-13\WD41\projects\temp\wd41-all\figures\defense\plotPCAImagePC1.png"/>
          <p:cNvPicPr>
            <a:picLocks noChangeAspect="1" noChangeArrowheads="1"/>
          </p:cNvPicPr>
          <p:nvPr/>
        </p:nvPicPr>
        <p:blipFill rotWithShape="1">
          <a:blip r:embed="rId7">
            <a:extLst>
              <a:ext uri="{28A0092B-C50C-407E-A947-70E740481C1C}">
                <a14:useLocalDpi xmlns:a14="http://schemas.microsoft.com/office/drawing/2010/main" val="0"/>
              </a:ext>
            </a:extLst>
          </a:blip>
          <a:srcRect l="5335"/>
          <a:stretch/>
        </p:blipFill>
        <p:spPr bwMode="auto">
          <a:xfrm>
            <a:off x="6984286" y="2957186"/>
            <a:ext cx="2124218" cy="1963444"/>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6372200" y="4941168"/>
            <a:ext cx="2728250" cy="648072"/>
          </a:xfrm>
          <a:prstGeom prst="rect">
            <a:avLst/>
          </a:prstGeom>
          <a:noFill/>
        </p:spPr>
        <p:txBody>
          <a:bodyPr wrap="none" lIns="0" tIns="0" rIns="0" bIns="0" rtlCol="0" anchor="ctr">
            <a:noAutofit/>
          </a:bodyPr>
          <a:lstStyle/>
          <a:p>
            <a:pPr algn="r">
              <a:lnSpc>
                <a:spcPct val="110000"/>
              </a:lnSpc>
              <a:spcBef>
                <a:spcPts val="0"/>
              </a:spcBef>
            </a:pPr>
            <a:r>
              <a:rPr lang="en-US" sz="1800" b="1" kern="1000" spc="30" dirty="0">
                <a:solidFill>
                  <a:srgbClr val="686868"/>
                </a:solidFill>
                <a:latin typeface="+mn-lt"/>
                <a:cs typeface="Franklin Gothic Book"/>
              </a:rPr>
              <a:t>Mean and 1</a:t>
            </a:r>
            <a:r>
              <a:rPr lang="en-US" sz="1800" b="1" kern="1000" spc="30" baseline="30000" dirty="0">
                <a:solidFill>
                  <a:srgbClr val="686868"/>
                </a:solidFill>
                <a:latin typeface="+mn-lt"/>
                <a:cs typeface="Franklin Gothic Book"/>
              </a:rPr>
              <a:t>st</a:t>
            </a:r>
            <a:r>
              <a:rPr lang="en-US" sz="1800" b="1" kern="1000" spc="30" dirty="0">
                <a:solidFill>
                  <a:srgbClr val="686868"/>
                </a:solidFill>
                <a:latin typeface="+mn-lt"/>
                <a:cs typeface="Franklin Gothic Book"/>
              </a:rPr>
              <a:t> PC of </a:t>
            </a:r>
            <a:br>
              <a:rPr lang="en-US" sz="1800" b="1" kern="1000" spc="30" dirty="0">
                <a:solidFill>
                  <a:srgbClr val="686868"/>
                </a:solidFill>
                <a:latin typeface="+mn-lt"/>
                <a:cs typeface="Franklin Gothic Book"/>
              </a:rPr>
            </a:br>
            <a:r>
              <a:rPr lang="en-US" sz="1800" b="1" kern="1000" spc="30" dirty="0">
                <a:solidFill>
                  <a:srgbClr val="686868"/>
                </a:solidFill>
                <a:latin typeface="+mn-lt"/>
                <a:cs typeface="Franklin Gothic Book"/>
              </a:rPr>
              <a:t>clad temperature output</a:t>
            </a:r>
          </a:p>
        </p:txBody>
      </p:sp>
      <p:sp>
        <p:nvSpPr>
          <p:cNvPr id="57" name="Rectangle 56"/>
          <p:cNvSpPr/>
          <p:nvPr/>
        </p:nvSpPr>
        <p:spPr>
          <a:xfrm>
            <a:off x="683568" y="5818038"/>
            <a:ext cx="1604804" cy="923330"/>
          </a:xfrm>
          <a:prstGeom prst="rect">
            <a:avLst/>
          </a:prstGeom>
        </p:spPr>
        <p:txBody>
          <a:bodyPr wrap="square">
            <a:spAutoFit/>
          </a:bodyPr>
          <a:lstStyle/>
          <a:p>
            <a:r>
              <a:rPr lang="en-US" sz="1800" dirty="0">
                <a:latin typeface="+mn-lt"/>
              </a:rPr>
              <a:t>Prediction of</a:t>
            </a:r>
            <a:br>
              <a:rPr lang="en-US" sz="1800" dirty="0">
                <a:latin typeface="+mn-lt"/>
              </a:rPr>
            </a:br>
            <a:r>
              <a:rPr lang="en-US" sz="1800" dirty="0">
                <a:latin typeface="+mn-lt"/>
              </a:rPr>
              <a:t>multivariate output</a:t>
            </a:r>
            <a:endParaRPr lang="en-US" sz="1800" i="1" dirty="0">
              <a:latin typeface="+mn-lt"/>
            </a:endParaRPr>
          </a:p>
        </p:txBody>
      </p:sp>
      <p:cxnSp>
        <p:nvCxnSpPr>
          <p:cNvPr id="58" name="Straight Connector 57"/>
          <p:cNvCxnSpPr/>
          <p:nvPr/>
        </p:nvCxnSpPr>
        <p:spPr bwMode="auto">
          <a:xfrm>
            <a:off x="855809" y="5581383"/>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75057602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project\stars\workspace\RND\SB-RND-ACT-006-13\WD41\projects\temp\wd41-all\wd41-defense\figures\figures\lblocaSimulation.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557868"/>
            <a:ext cx="3672979" cy="48246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project\stars\workspace\RND\SB-RND-ACT-006-13\WD41\projects\temp\wd41-all\wd41-defense\figures\figures\heatedChanne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289" y="1879934"/>
            <a:ext cx="3346687" cy="471741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2077202" y="291600"/>
            <a:ext cx="6815277" cy="1049837"/>
          </a:xfrm>
        </p:spPr>
        <p:txBody>
          <a:bodyPr anchor="ctr"/>
          <a:lstStyle/>
          <a:p>
            <a:r>
              <a:rPr lang="en-US" dirty="0"/>
              <a:t>Safety Analysis of LWR under LBLOCA:</a:t>
            </a:r>
            <a:br>
              <a:rPr lang="en-US" dirty="0"/>
            </a:br>
            <a:r>
              <a:rPr lang="en-US" dirty="0"/>
              <a:t>Show max. clad temperature &lt; safety limit</a:t>
            </a:r>
          </a:p>
        </p:txBody>
      </p:sp>
      <p:sp>
        <p:nvSpPr>
          <p:cNvPr id="4" name="TextBox 3"/>
          <p:cNvSpPr txBox="1"/>
          <p:nvPr/>
        </p:nvSpPr>
        <p:spPr>
          <a:xfrm>
            <a:off x="48255" y="3456758"/>
            <a:ext cx="961033" cy="383393"/>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Cold Leg</a:t>
            </a:r>
          </a:p>
        </p:txBody>
      </p:sp>
      <p:sp>
        <p:nvSpPr>
          <p:cNvPr id="6" name="TextBox 5"/>
          <p:cNvSpPr txBox="1"/>
          <p:nvPr/>
        </p:nvSpPr>
        <p:spPr>
          <a:xfrm>
            <a:off x="3789117" y="2780928"/>
            <a:ext cx="914400" cy="360040"/>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Hot Leg</a:t>
            </a:r>
          </a:p>
        </p:txBody>
      </p:sp>
      <p:sp>
        <p:nvSpPr>
          <p:cNvPr id="7" name="TextBox 6"/>
          <p:cNvSpPr txBox="1"/>
          <p:nvPr/>
        </p:nvSpPr>
        <p:spPr>
          <a:xfrm>
            <a:off x="48256" y="4674539"/>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Gas Phase</a:t>
            </a:r>
          </a:p>
        </p:txBody>
      </p:sp>
      <p:sp>
        <p:nvSpPr>
          <p:cNvPr id="8" name="TextBox 7"/>
          <p:cNvSpPr txBox="1"/>
          <p:nvPr/>
        </p:nvSpPr>
        <p:spPr>
          <a:xfrm>
            <a:off x="48256" y="5661348"/>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Liquid Phase</a:t>
            </a:r>
          </a:p>
        </p:txBody>
      </p:sp>
      <p:sp>
        <p:nvSpPr>
          <p:cNvPr id="9" name="TextBox 8"/>
          <p:cNvSpPr txBox="1"/>
          <p:nvPr/>
        </p:nvSpPr>
        <p:spPr>
          <a:xfrm>
            <a:off x="48255" y="2729675"/>
            <a:ext cx="1643426" cy="5553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Double-ended</a:t>
            </a:r>
          </a:p>
          <a:p>
            <a:pPr>
              <a:lnSpc>
                <a:spcPct val="110000"/>
              </a:lnSpc>
              <a:spcBef>
                <a:spcPts val="0"/>
              </a:spcBef>
            </a:pPr>
            <a:r>
              <a:rPr lang="en-US" sz="1800" b="1" kern="1000" spc="30" dirty="0">
                <a:latin typeface="+mn-lt"/>
                <a:cs typeface="Franklin Gothic Book"/>
              </a:rPr>
              <a:t>Guillotine Break</a:t>
            </a:r>
          </a:p>
        </p:txBody>
      </p:sp>
      <p:sp>
        <p:nvSpPr>
          <p:cNvPr id="10" name="TextBox 9"/>
          <p:cNvSpPr txBox="1"/>
          <p:nvPr/>
        </p:nvSpPr>
        <p:spPr>
          <a:xfrm>
            <a:off x="4068782" y="3431681"/>
            <a:ext cx="1297053" cy="645391"/>
          </a:xfrm>
          <a:prstGeom prst="rect">
            <a:avLst/>
          </a:prstGeom>
          <a:noFill/>
        </p:spPr>
        <p:txBody>
          <a:bodyPr wrap="none" lIns="0" tIns="0" rIns="0" bIns="0" rtlCol="0">
            <a:noAutofit/>
          </a:bodyPr>
          <a:lstStyle/>
          <a:p>
            <a:pPr>
              <a:spcBef>
                <a:spcPts val="0"/>
              </a:spcBef>
            </a:pPr>
            <a:r>
              <a:rPr lang="en-US" sz="2000" kern="1000" spc="30" dirty="0">
                <a:latin typeface="+mn-lt"/>
                <a:cs typeface="Franklin Gothic Book"/>
              </a:rPr>
              <a:t>Emergency</a:t>
            </a:r>
            <a:br>
              <a:rPr lang="en-US" sz="2000" kern="1000" spc="30" dirty="0">
                <a:latin typeface="+mn-lt"/>
                <a:cs typeface="Franklin Gothic Book"/>
              </a:rPr>
            </a:br>
            <a:r>
              <a:rPr lang="en-US" sz="2000" kern="1000" spc="30" dirty="0">
                <a:latin typeface="+mn-lt"/>
                <a:cs typeface="Franklin Gothic Book"/>
              </a:rPr>
              <a:t>Core Cooling</a:t>
            </a:r>
            <a:endParaRPr lang="en-US" sz="2400" kern="1000" spc="30" dirty="0">
              <a:latin typeface="+mn-lt"/>
              <a:cs typeface="Franklin Gothic Book"/>
            </a:endParaRPr>
          </a:p>
        </p:txBody>
      </p:sp>
      <p:sp>
        <p:nvSpPr>
          <p:cNvPr id="11" name="TextBox 10"/>
          <p:cNvSpPr txBox="1"/>
          <p:nvPr/>
        </p:nvSpPr>
        <p:spPr>
          <a:xfrm>
            <a:off x="3626820" y="4000942"/>
            <a:ext cx="1595239" cy="580186"/>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Two-phase</a:t>
            </a:r>
          </a:p>
          <a:p>
            <a:pPr>
              <a:lnSpc>
                <a:spcPct val="110000"/>
              </a:lnSpc>
              <a:spcBef>
                <a:spcPts val="0"/>
              </a:spcBef>
            </a:pPr>
            <a:r>
              <a:rPr lang="en-US" sz="1800" kern="1000" spc="30" dirty="0">
                <a:solidFill>
                  <a:srgbClr val="505050"/>
                </a:solidFill>
                <a:latin typeface="+mn-lt"/>
                <a:cs typeface="Franklin Gothic Book"/>
              </a:rPr>
              <a:t>hydraulics</a:t>
            </a:r>
          </a:p>
        </p:txBody>
      </p:sp>
      <p:sp>
        <p:nvSpPr>
          <p:cNvPr id="12" name="TextBox 11"/>
          <p:cNvSpPr txBox="1"/>
          <p:nvPr/>
        </p:nvSpPr>
        <p:spPr>
          <a:xfrm>
            <a:off x="3768848" y="6030453"/>
            <a:ext cx="1694702" cy="701949"/>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Heat conduction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through solids</a:t>
            </a:r>
          </a:p>
        </p:txBody>
      </p:sp>
      <p:sp>
        <p:nvSpPr>
          <p:cNvPr id="13" name="TextBox 12"/>
          <p:cNvSpPr txBox="1"/>
          <p:nvPr/>
        </p:nvSpPr>
        <p:spPr>
          <a:xfrm>
            <a:off x="1979712" y="4170433"/>
            <a:ext cx="1358881" cy="360040"/>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Reactor Core</a:t>
            </a:r>
          </a:p>
        </p:txBody>
      </p:sp>
      <p:sp>
        <p:nvSpPr>
          <p:cNvPr id="14" name="TextBox 13"/>
          <p:cNvSpPr txBox="1"/>
          <p:nvPr/>
        </p:nvSpPr>
        <p:spPr>
          <a:xfrm>
            <a:off x="813645" y="1557868"/>
            <a:ext cx="1896291" cy="722568"/>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Reactor Pressure</a:t>
            </a:r>
            <a:br>
              <a:rPr lang="en-US" sz="2000" kern="1000" spc="30" dirty="0">
                <a:latin typeface="+mn-lt"/>
                <a:cs typeface="Franklin Gothic Book"/>
              </a:rPr>
            </a:br>
            <a:r>
              <a:rPr lang="en-US" sz="2000" kern="1000" spc="30" dirty="0">
                <a:latin typeface="+mn-lt"/>
                <a:cs typeface="Franklin Gothic Book"/>
              </a:rPr>
              <a:t>Vessel</a:t>
            </a:r>
          </a:p>
        </p:txBody>
      </p:sp>
      <p:sp>
        <p:nvSpPr>
          <p:cNvPr id="16" name="TextBox 15"/>
          <p:cNvSpPr txBox="1"/>
          <p:nvPr/>
        </p:nvSpPr>
        <p:spPr>
          <a:xfrm>
            <a:off x="6929527" y="1557039"/>
            <a:ext cx="2040075" cy="431801"/>
          </a:xfrm>
          <a:prstGeom prst="rect">
            <a:avLst/>
          </a:prstGeom>
          <a:noFill/>
        </p:spPr>
        <p:txBody>
          <a:bodyPr wrap="none" lIns="0" tIns="0" rIns="0" bIns="0" rtlCol="0">
            <a:noAutofit/>
          </a:bodyPr>
          <a:lstStyle/>
          <a:p>
            <a:pPr algn="r">
              <a:lnSpc>
                <a:spcPct val="110000"/>
              </a:lnSpc>
              <a:spcBef>
                <a:spcPts val="0"/>
              </a:spcBef>
            </a:pPr>
            <a:r>
              <a:rPr lang="en-US" sz="2000" kern="1000" spc="30" dirty="0">
                <a:latin typeface="+mn-lt"/>
                <a:cs typeface="Franklin Gothic Book"/>
              </a:rPr>
              <a:t>ECC Mass Injection</a:t>
            </a:r>
          </a:p>
        </p:txBody>
      </p:sp>
      <p:sp>
        <p:nvSpPr>
          <p:cNvPr id="17" name="TextBox 16"/>
          <p:cNvSpPr txBox="1"/>
          <p:nvPr/>
        </p:nvSpPr>
        <p:spPr>
          <a:xfrm>
            <a:off x="6929528" y="3744791"/>
            <a:ext cx="2040075" cy="476297"/>
          </a:xfrm>
          <a:prstGeom prst="rect">
            <a:avLst/>
          </a:prstGeom>
          <a:noFill/>
        </p:spPr>
        <p:txBody>
          <a:bodyPr wrap="none" lIns="0" tIns="0" rIns="0" bIns="0" rtlCol="0">
            <a:noAutofit/>
          </a:bodyPr>
          <a:lstStyle/>
          <a:p>
            <a:pPr algn="r">
              <a:lnSpc>
                <a:spcPct val="110000"/>
              </a:lnSpc>
              <a:spcBef>
                <a:spcPts val="0"/>
              </a:spcBef>
            </a:pPr>
            <a:r>
              <a:rPr lang="en-US" sz="2000" kern="1000" spc="30" dirty="0">
                <a:latin typeface="+mn-lt"/>
                <a:cs typeface="Franklin Gothic Book"/>
              </a:rPr>
              <a:t>Clad Temperature</a:t>
            </a:r>
          </a:p>
        </p:txBody>
      </p:sp>
      <p:sp>
        <p:nvSpPr>
          <p:cNvPr id="19" name="TextBox 18"/>
          <p:cNvSpPr txBox="1"/>
          <p:nvPr/>
        </p:nvSpPr>
        <p:spPr>
          <a:xfrm>
            <a:off x="5461464" y="6309320"/>
            <a:ext cx="3501239" cy="270834"/>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Time</a:t>
            </a:r>
          </a:p>
        </p:txBody>
      </p:sp>
      <p:sp>
        <p:nvSpPr>
          <p:cNvPr id="21" name="TextBox 20"/>
          <p:cNvSpPr txBox="1"/>
          <p:nvPr/>
        </p:nvSpPr>
        <p:spPr>
          <a:xfrm>
            <a:off x="5533472" y="3861048"/>
            <a:ext cx="1396056"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Safety Limit</a:t>
            </a:r>
          </a:p>
        </p:txBody>
      </p:sp>
      <p:sp>
        <p:nvSpPr>
          <p:cNvPr id="23" name="TextBox 22"/>
          <p:cNvSpPr txBox="1"/>
          <p:nvPr/>
        </p:nvSpPr>
        <p:spPr>
          <a:xfrm>
            <a:off x="5784045" y="1881076"/>
            <a:ext cx="1368152" cy="323788"/>
          </a:xfrm>
          <a:prstGeom prst="rect">
            <a:avLst/>
          </a:prstGeom>
          <a:noFill/>
        </p:spPr>
        <p:txBody>
          <a:bodyPr wrap="none" lIns="0" tIns="0" rIns="0" bIns="0" rtlCol="0">
            <a:noAutofit/>
          </a:bodyPr>
          <a:lstStyle/>
          <a:p>
            <a:pPr algn="r">
              <a:lnSpc>
                <a:spcPct val="110000"/>
              </a:lnSpc>
              <a:spcBef>
                <a:spcPts val="0"/>
              </a:spcBef>
            </a:pPr>
            <a:r>
              <a:rPr lang="en-US" sz="1800" kern="1000" spc="30" dirty="0">
                <a:solidFill>
                  <a:srgbClr val="505050"/>
                </a:solidFill>
                <a:latin typeface="+mn-lt"/>
                <a:cs typeface="Franklin Gothic Book"/>
              </a:rPr>
              <a:t>Accumulator</a:t>
            </a:r>
          </a:p>
        </p:txBody>
      </p:sp>
      <p:sp>
        <p:nvSpPr>
          <p:cNvPr id="24" name="TextBox 23"/>
          <p:cNvSpPr txBox="1"/>
          <p:nvPr/>
        </p:nvSpPr>
        <p:spPr>
          <a:xfrm>
            <a:off x="6592770" y="2991446"/>
            <a:ext cx="2369934" cy="329542"/>
          </a:xfrm>
          <a:prstGeom prst="rect">
            <a:avLst/>
          </a:prstGeom>
          <a:noFill/>
        </p:spPr>
        <p:txBody>
          <a:bodyPr wrap="none" lIns="0" tIns="0" rIns="0" bIns="0" rtlCol="0">
            <a:noAutofit/>
          </a:bodyPr>
          <a:lstStyle/>
          <a:p>
            <a:pPr algn="r">
              <a:lnSpc>
                <a:spcPct val="110000"/>
              </a:lnSpc>
              <a:spcBef>
                <a:spcPts val="0"/>
              </a:spcBef>
            </a:pPr>
            <a:r>
              <a:rPr lang="en-US" sz="1800" kern="1000" spc="30" dirty="0">
                <a:solidFill>
                  <a:srgbClr val="505050"/>
                </a:solidFill>
                <a:latin typeface="+mn-lt"/>
                <a:cs typeface="Franklin Gothic Book"/>
              </a:rPr>
              <a:t>Low Pressure Injection</a:t>
            </a:r>
          </a:p>
        </p:txBody>
      </p:sp>
    </p:spTree>
    <p:extLst>
      <p:ext uri="{BB962C8B-B14F-4D97-AF65-F5344CB8AC3E}">
        <p14:creationId xmlns:p14="http://schemas.microsoft.com/office/powerpoint/2010/main" val="352454492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figures\defense\figures\plotRecErrorPredObsD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2308649"/>
            <a:ext cx="2925763" cy="29257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Testing the Trained </a:t>
                </a:r>
                <a:r>
                  <a:rPr lang="en-US" dirty="0" err="1"/>
                  <a:t>Metamodel</a:t>
                </a:r>
                <a:r>
                  <a:rPr lang="en-US" dirty="0"/>
                  <a:t> (</a:t>
                </a:r>
                <a14:m>
                  <m:oMath xmlns:m="http://schemas.openxmlformats.org/officeDocument/2006/math">
                    <m:sSub>
                      <m:sSubPr>
                        <m:ctrlPr>
                          <a:rPr lang="en-US" i="1" spc="30">
                            <a:latin typeface="Cambria Math" panose="02040503050406030204" pitchFamily="18" charset="0"/>
                            <a:cs typeface="Franklin Gothic Book"/>
                          </a:rPr>
                        </m:ctrlPr>
                      </m:sSubPr>
                      <m:e>
                        <m:r>
                          <m:rPr>
                            <m:sty m:val="p"/>
                          </m:rPr>
                          <a:rPr lang="en-US" spc="30">
                            <a:latin typeface="Cambria Math"/>
                            <a:cs typeface="Franklin Gothic Book"/>
                          </a:rPr>
                          <m:t>N</m:t>
                        </m:r>
                      </m:e>
                      <m:sub>
                        <m:r>
                          <m:rPr>
                            <m:sty m:val="p"/>
                          </m:rPr>
                          <a:rPr lang="en-US" spc="30">
                            <a:latin typeface="Cambria Math"/>
                            <a:cs typeface="Franklin Gothic Book"/>
                          </a:rPr>
                          <m:t>train</m:t>
                        </m:r>
                      </m:sub>
                    </m:sSub>
                    <m:r>
                      <a:rPr lang="en-US" spc="30">
                        <a:latin typeface="Cambria Math"/>
                        <a:cs typeface="Franklin Gothic Book"/>
                      </a:rPr>
                      <m:t>=</m:t>
                    </m:r>
                    <m:sSup>
                      <m:sSupPr>
                        <m:ctrlPr>
                          <a:rPr lang="en-US" i="1" spc="30">
                            <a:latin typeface="Cambria Math" panose="02040503050406030204" pitchFamily="18" charset="0"/>
                            <a:cs typeface="Franklin Gothic Book"/>
                          </a:rPr>
                        </m:ctrlPr>
                      </m:sSupPr>
                      <m:e>
                        <m:r>
                          <a:rPr lang="en-US" spc="30">
                            <a:latin typeface="Cambria Math"/>
                            <a:cs typeface="Franklin Gothic Book"/>
                          </a:rPr>
                          <m:t>1</m:t>
                        </m:r>
                      </m:e>
                      <m:sup>
                        <m:r>
                          <a:rPr lang="en-US" spc="30">
                            <a:latin typeface="Cambria Math"/>
                            <a:cs typeface="Franklin Gothic Book"/>
                          </a:rPr>
                          <m:t>′</m:t>
                        </m:r>
                      </m:sup>
                    </m:sSup>
                    <m:r>
                      <a:rPr lang="en-US" spc="30">
                        <a:latin typeface="Cambria Math"/>
                        <a:cs typeface="Franklin Gothic Book"/>
                      </a:rPr>
                      <m:t>920</m:t>
                    </m:r>
                  </m:oMath>
                </a14:m>
                <a:r>
                  <a:rPr lang="en-US" spc="30" dirty="0">
                    <a:cs typeface="Franklin Gothic Book"/>
                  </a:rPr>
                  <a:t>)</a:t>
                </a:r>
                <a:r>
                  <a:rPr lang="en-US" dirty="0"/>
                  <a:t> on the Testing Samples (</a:t>
                </a:r>
                <a14:m>
                  <m:oMath xmlns:m="http://schemas.openxmlformats.org/officeDocument/2006/math">
                    <m:sSub>
                      <m:sSubPr>
                        <m:ctrlPr>
                          <a:rPr lang="en-US" i="1" spc="30">
                            <a:latin typeface="Cambria Math" panose="02040503050406030204" pitchFamily="18" charset="0"/>
                            <a:cs typeface="Franklin Gothic Book"/>
                          </a:rPr>
                        </m:ctrlPr>
                      </m:sSubPr>
                      <m:e>
                        <m:r>
                          <m:rPr>
                            <m:sty m:val="p"/>
                          </m:rPr>
                          <a:rPr lang="en-US" spc="30">
                            <a:latin typeface="Cambria Math"/>
                            <a:cs typeface="Franklin Gothic Book"/>
                          </a:rPr>
                          <m:t>N</m:t>
                        </m:r>
                      </m:e>
                      <m:sub>
                        <m:r>
                          <m:rPr>
                            <m:sty m:val="p"/>
                          </m:rPr>
                          <a:rPr lang="en-US" spc="30">
                            <a:latin typeface="Cambria Math"/>
                            <a:cs typeface="Franklin Gothic Book"/>
                          </a:rPr>
                          <m:t>test</m:t>
                        </m:r>
                      </m:sub>
                    </m:sSub>
                    <m:r>
                      <a:rPr lang="en-US" spc="30">
                        <a:latin typeface="Cambria Math"/>
                        <a:cs typeface="Franklin Gothic Book"/>
                      </a:rPr>
                      <m:t>=</m:t>
                    </m:r>
                    <m:sSup>
                      <m:sSupPr>
                        <m:ctrlPr>
                          <a:rPr lang="en-US" i="1" spc="30">
                            <a:latin typeface="Cambria Math" panose="02040503050406030204" pitchFamily="18" charset="0"/>
                            <a:cs typeface="Franklin Gothic Book"/>
                          </a:rPr>
                        </m:ctrlPr>
                      </m:sSupPr>
                      <m:e>
                        <m:r>
                          <a:rPr lang="en-US" i="1" spc="30">
                            <a:latin typeface="Cambria Math"/>
                            <a:cs typeface="Franklin Gothic Book"/>
                          </a:rPr>
                          <m:t>5</m:t>
                        </m:r>
                      </m:e>
                      <m:sup>
                        <m:r>
                          <a:rPr lang="en-US" spc="30">
                            <a:latin typeface="Cambria Math"/>
                            <a:cs typeface="Franklin Gothic Book"/>
                          </a:rPr>
                          <m:t>′</m:t>
                        </m:r>
                      </m:sup>
                    </m:sSup>
                    <m:r>
                      <a:rPr lang="en-US" spc="30">
                        <a:latin typeface="Cambria Math"/>
                        <a:cs typeface="Franklin Gothic Book"/>
                      </a:rPr>
                      <m:t>000</m:t>
                    </m:r>
                  </m:oMath>
                </a14:m>
                <a:r>
                  <a:rPr lang="en-US" spc="30" dirty="0">
                    <a:cs typeface="Franklin Gothic Book"/>
                  </a:rPr>
                  <a:t>)</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1">
                <a:blip r:embed="rId4"/>
                <a:stretch>
                  <a:fillRect l="-2862" r="-2147" b="-8750"/>
                </a:stretch>
              </a:blipFill>
            </p:spPr>
            <p:txBody>
              <a:bodyPr/>
              <a:lstStyle/>
              <a:p>
                <a:r>
                  <a:rPr lang="en-US">
                    <a:noFill/>
                  </a:rPr>
                  <a:t> </a:t>
                </a:r>
              </a:p>
            </p:txBody>
          </p:sp>
        </mc:Fallback>
      </mc:AlternateContent>
      <p:pic>
        <p:nvPicPr>
          <p:cNvPr id="3076" name="Picture 4" descr="W:\project\stars\workspace\RND\SB-RND-ACT-006-13\WD41\projects\temp\wd41-all\figures\defense\figures\plotRecErrorPredObsT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070" y="2308650"/>
            <a:ext cx="2925762" cy="29257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27088" y="5034277"/>
            <a:ext cx="2232744"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a:latin typeface="+mn-lt"/>
                <a:cs typeface="Franklin Gothic Book"/>
              </a:rPr>
              <a:t>Observed Error [K]</a:t>
            </a:r>
          </a:p>
        </p:txBody>
      </p:sp>
      <p:pic>
        <p:nvPicPr>
          <p:cNvPr id="3078" name="Picture 6" descr="W:\project\stars\workspace\RND\SB-RND-ACT-006-13\WD41\projects\temp\wd41-all\figures\defense\figures\plotRecErrorPredObsC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0731" y="2321407"/>
            <a:ext cx="2925763" cy="29257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972616" y="3372881"/>
            <a:ext cx="2448274"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a:latin typeface="+mn-lt"/>
                <a:cs typeface="Franklin Gothic Book"/>
              </a:rPr>
              <a:t>Predicted Error [K]</a:t>
            </a:r>
          </a:p>
        </p:txBody>
      </p:sp>
      <p:sp>
        <p:nvSpPr>
          <p:cNvPr id="12" name="TextBox 11"/>
          <p:cNvSpPr txBox="1"/>
          <p:nvPr/>
        </p:nvSpPr>
        <p:spPr>
          <a:xfrm rot="16200000">
            <a:off x="1923592" y="3385640"/>
            <a:ext cx="2448274"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a:latin typeface="+mn-lt"/>
                <a:cs typeface="Franklin Gothic Book"/>
              </a:rPr>
              <a:t>Predicted Error [Pa]</a:t>
            </a:r>
          </a:p>
        </p:txBody>
      </p:sp>
      <p:sp>
        <p:nvSpPr>
          <p:cNvPr id="13" name="TextBox 12"/>
          <p:cNvSpPr txBox="1"/>
          <p:nvPr/>
        </p:nvSpPr>
        <p:spPr>
          <a:xfrm>
            <a:off x="3670958" y="5035185"/>
            <a:ext cx="2232744"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a:latin typeface="+mn-lt"/>
                <a:cs typeface="Franklin Gothic Book"/>
              </a:rPr>
              <a:t>Observed Error [Pa]</a:t>
            </a:r>
          </a:p>
        </p:txBody>
      </p:sp>
      <p:sp>
        <p:nvSpPr>
          <p:cNvPr id="14" name="TextBox 13"/>
          <p:cNvSpPr txBox="1"/>
          <p:nvPr/>
        </p:nvSpPr>
        <p:spPr>
          <a:xfrm>
            <a:off x="6773059" y="5034276"/>
            <a:ext cx="2232744"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a:latin typeface="+mn-lt"/>
                <a:cs typeface="Franklin Gothic Book"/>
              </a:rPr>
              <a:t>Observed Error [kg]</a:t>
            </a:r>
          </a:p>
        </p:txBody>
      </p:sp>
      <p:sp>
        <p:nvSpPr>
          <p:cNvPr id="15" name="TextBox 14"/>
          <p:cNvSpPr txBox="1"/>
          <p:nvPr/>
        </p:nvSpPr>
        <p:spPr>
          <a:xfrm rot="16200000">
            <a:off x="4947928" y="3385639"/>
            <a:ext cx="2448274"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a:latin typeface="+mn-lt"/>
                <a:cs typeface="Franklin Gothic Book"/>
              </a:rPr>
              <a:t>Predicted Error [kg]</a:t>
            </a:r>
          </a:p>
        </p:txBody>
      </p:sp>
      <p:sp>
        <p:nvSpPr>
          <p:cNvPr id="16" name="TextBox 15"/>
          <p:cNvSpPr txBox="1"/>
          <p:nvPr/>
        </p:nvSpPr>
        <p:spPr>
          <a:xfrm>
            <a:off x="827088" y="2060848"/>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Clad Temperature</a:t>
            </a:r>
          </a:p>
        </p:txBody>
      </p:sp>
      <p:sp>
        <p:nvSpPr>
          <p:cNvPr id="17" name="TextBox 16"/>
          <p:cNvSpPr txBox="1"/>
          <p:nvPr/>
        </p:nvSpPr>
        <p:spPr>
          <a:xfrm>
            <a:off x="3742966"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Pressure Drop</a:t>
            </a:r>
          </a:p>
        </p:txBody>
      </p:sp>
      <p:sp>
        <p:nvSpPr>
          <p:cNvPr id="18" name="TextBox 17"/>
          <p:cNvSpPr txBox="1"/>
          <p:nvPr/>
        </p:nvSpPr>
        <p:spPr>
          <a:xfrm>
            <a:off x="6845069"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Liquid Carryover</a:t>
            </a:r>
          </a:p>
        </p:txBody>
      </p:sp>
      <p:sp>
        <p:nvSpPr>
          <p:cNvPr id="20" name="TextBox 19"/>
          <p:cNvSpPr txBox="1"/>
          <p:nvPr/>
        </p:nvSpPr>
        <p:spPr>
          <a:xfrm>
            <a:off x="17909" y="5468538"/>
            <a:ext cx="1313731"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GP RMSE</a:t>
            </a:r>
          </a:p>
        </p:txBody>
      </p:sp>
      <mc:AlternateContent xmlns:mc="http://schemas.openxmlformats.org/markup-compatibility/2006">
        <mc:Choice xmlns:a14="http://schemas.microsoft.com/office/drawing/2010/main" Requires="a14">
          <p:sp>
            <p:nvSpPr>
              <p:cNvPr id="21" name="TextBox 20"/>
              <p:cNvSpPr txBox="1"/>
              <p:nvPr/>
            </p:nvSpPr>
            <p:spPr>
              <a:xfrm>
                <a:off x="17908" y="5805264"/>
                <a:ext cx="1313732" cy="622690"/>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Testing</a:t>
                </a:r>
                <a:br>
                  <a:rPr lang="en-US" sz="1800" b="1" kern="1000" spc="30" dirty="0">
                    <a:latin typeface="+mn-lt"/>
                    <a:cs typeface="Franklin Gothic Book"/>
                  </a:rPr>
                </a:br>
                <a:r>
                  <a:rPr lang="en-US" sz="1800" b="1" kern="1000" spc="30" dirty="0">
                    <a:latin typeface="+mn-lt"/>
                    <a:cs typeface="Franklin Gothic Book"/>
                  </a:rPr>
                  <a:t>Samples </a:t>
                </a:r>
                <a14:m>
                  <m:oMath xmlns:m="http://schemas.openxmlformats.org/officeDocument/2006/math">
                    <m:r>
                      <a:rPr lang="en-US" sz="1800" b="1" i="1" kern="1000" spc="30" smtClean="0">
                        <a:latin typeface="Cambria Math"/>
                        <a:cs typeface="Franklin Gothic Book"/>
                      </a:rPr>
                      <m:t>𝝈</m:t>
                    </m:r>
                  </m:oMath>
                </a14:m>
                <a:endParaRPr lang="en-US" sz="1800" b="1" kern="1000" spc="30" dirty="0">
                  <a:latin typeface="+mn-lt"/>
                  <a:cs typeface="Franklin Gothic Book"/>
                </a:endParaRPr>
              </a:p>
            </p:txBody>
          </p:sp>
        </mc:Choice>
        <mc:Fallback>
          <p:sp>
            <p:nvSpPr>
              <p:cNvPr id="21" name="TextBox 20"/>
              <p:cNvSpPr txBox="1">
                <a:spLocks noRot="1" noChangeAspect="1" noMove="1" noResize="1" noEditPoints="1" noAdjustHandles="1" noChangeArrowheads="1" noChangeShapeType="1" noTextEdit="1"/>
              </p:cNvSpPr>
              <p:nvPr/>
            </p:nvSpPr>
            <p:spPr>
              <a:xfrm>
                <a:off x="17908" y="5805264"/>
                <a:ext cx="1313732" cy="622690"/>
              </a:xfrm>
              <a:prstGeom prst="rect">
                <a:avLst/>
              </a:prstGeom>
              <a:blipFill>
                <a:blip r:embed="rId7"/>
                <a:stretch>
                  <a:fillRect t="-10784" b="-18627"/>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204919" y="545448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22.4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204919" y="5454482"/>
                <a:ext cx="1477082" cy="319809"/>
              </a:xfrm>
              <a:prstGeom prst="rect">
                <a:avLst/>
              </a:prstGeom>
              <a:blipFill rotWithShape="1">
                <a:blip r:embed="rId8"/>
                <a:stretch>
                  <a:fillRect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048789" y="5445224"/>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7</m:t>
                      </m:r>
                      <m:r>
                        <a:rPr lang="en-US" sz="2000" b="0" i="1" kern="1000" spc="30" smtClean="0">
                          <a:latin typeface="Cambria Math"/>
                          <a:cs typeface="Franklin Gothic Book"/>
                        </a:rPr>
                        <m:t>7.95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048789" y="5445224"/>
                <a:ext cx="1477082" cy="319809"/>
              </a:xfrm>
              <a:prstGeom prst="rect">
                <a:avLst/>
              </a:prstGeom>
              <a:blipFill rotWithShape="1">
                <a:blip r:embed="rId9"/>
                <a:stretch>
                  <a:fillRect b="-32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150890" y="545448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0</m:t>
                      </m:r>
                      <m:r>
                        <a:rPr lang="en-US" sz="2000" b="0" i="1" kern="1000" spc="30" smtClean="0">
                          <a:latin typeface="Cambria Math"/>
                          <a:cs typeface="Franklin Gothic Book"/>
                        </a:rPr>
                        <m:t>.27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150890" y="5454481"/>
                <a:ext cx="1477082" cy="319809"/>
              </a:xfrm>
              <a:prstGeom prst="rect">
                <a:avLst/>
              </a:prstGeom>
              <a:blipFill rotWithShape="1">
                <a:blip r:embed="rId10"/>
                <a:stretch>
                  <a:fillRect b="-326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1204919" y="5949280"/>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254.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p:sp>
            <p:nvSpPr>
              <p:cNvPr id="25" name="TextBox 24"/>
              <p:cNvSpPr txBox="1">
                <a:spLocks noRot="1" noChangeAspect="1" noMove="1" noResize="1" noEditPoints="1" noAdjustHandles="1" noChangeArrowheads="1" noChangeShapeType="1" noTextEdit="1"/>
              </p:cNvSpPr>
              <p:nvPr/>
            </p:nvSpPr>
            <p:spPr>
              <a:xfrm>
                <a:off x="1204919" y="5949280"/>
                <a:ext cx="1477082" cy="319809"/>
              </a:xfrm>
              <a:prstGeom prst="rect">
                <a:avLst/>
              </a:prstGeom>
              <a:blipFill>
                <a:blip r:embed="rId11"/>
                <a:stretch>
                  <a:fillRect b="-34615"/>
                </a:stretch>
              </a:blipFill>
            </p:spPr>
            <p:txBody>
              <a:bodyPr/>
              <a:lstStyle/>
              <a:p>
                <a:r>
                  <a:rPr lang="en-VI">
                    <a:noFill/>
                  </a:rPr>
                  <a:t> </a:t>
                </a:r>
              </a:p>
            </p:txBody>
          </p:sp>
        </mc:Fallback>
      </mc:AlternateContent>
      <mc:AlternateContent xmlns:mc="http://schemas.openxmlformats.org/markup-compatibility/2006">
        <mc:Choice xmlns:a14="http://schemas.microsoft.com/office/drawing/2010/main" Requires="a14">
          <p:sp>
            <p:nvSpPr>
              <p:cNvPr id="26" name="TextBox 25"/>
              <p:cNvSpPr txBox="1"/>
              <p:nvPr/>
            </p:nvSpPr>
            <p:spPr>
              <a:xfrm>
                <a:off x="4048789" y="5949280"/>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smtClean="0">
                              <a:latin typeface="Cambria Math" panose="02040503050406030204" pitchFamily="18" charset="0"/>
                              <a:cs typeface="Franklin Gothic Book"/>
                            </a:rPr>
                          </m:ctrlPr>
                        </m:sSupPr>
                        <m:e>
                          <m:r>
                            <a:rPr lang="en-US" sz="2000" i="1" kern="1000" spc="30" smtClean="0">
                              <a:latin typeface="Cambria Math"/>
                              <a:cs typeface="Franklin Gothic Book"/>
                            </a:rPr>
                            <m:t>9</m:t>
                          </m:r>
                        </m:e>
                        <m:sup>
                          <m:r>
                            <a:rPr lang="en-US" sz="2000" b="0" i="1" kern="1000" spc="30" smtClean="0">
                              <a:latin typeface="Cambria Math"/>
                              <a:cs typeface="Franklin Gothic Book"/>
                            </a:rPr>
                            <m:t>′</m:t>
                          </m:r>
                        </m:sup>
                      </m:sSup>
                      <m:r>
                        <a:rPr lang="en-US" sz="2000" b="0" i="1" kern="1000" spc="30" smtClean="0">
                          <a:latin typeface="Cambria Math"/>
                          <a:cs typeface="Franklin Gothic Book"/>
                        </a:rPr>
                        <m:t>200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p:sp>
            <p:nvSpPr>
              <p:cNvPr id="26" name="TextBox 25"/>
              <p:cNvSpPr txBox="1">
                <a:spLocks noRot="1" noChangeAspect="1" noMove="1" noResize="1" noEditPoints="1" noAdjustHandles="1" noChangeArrowheads="1" noChangeShapeType="1" noTextEdit="1"/>
              </p:cNvSpPr>
              <p:nvPr/>
            </p:nvSpPr>
            <p:spPr>
              <a:xfrm>
                <a:off x="4048789" y="5949280"/>
                <a:ext cx="1477082" cy="319809"/>
              </a:xfrm>
              <a:prstGeom prst="rect">
                <a:avLst/>
              </a:prstGeom>
              <a:blipFill>
                <a:blip r:embed="rId12"/>
                <a:stretch>
                  <a:fillRect b="-34615"/>
                </a:stretch>
              </a:blipFill>
            </p:spPr>
            <p:txBody>
              <a:bodyPr/>
              <a:lstStyle/>
              <a:p>
                <a:r>
                  <a:rPr lang="en-VI">
                    <a:noFill/>
                  </a:rPr>
                  <a:t> </a:t>
                </a:r>
              </a:p>
            </p:txBody>
          </p:sp>
        </mc:Fallback>
      </mc:AlternateContent>
      <mc:AlternateContent xmlns:mc="http://schemas.openxmlformats.org/markup-compatibility/2006">
        <mc:Choice xmlns:a14="http://schemas.microsoft.com/office/drawing/2010/main" Requires="a14">
          <p:sp>
            <p:nvSpPr>
              <p:cNvPr id="27" name="TextBox 26"/>
              <p:cNvSpPr txBox="1"/>
              <p:nvPr/>
            </p:nvSpPr>
            <p:spPr>
              <a:xfrm>
                <a:off x="7150890" y="5949280"/>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3</m:t>
                      </m:r>
                      <m:r>
                        <a:rPr lang="en-US" sz="2000" b="0" i="1" kern="1000" spc="30" smtClean="0">
                          <a:latin typeface="Cambria Math"/>
                          <a:cs typeface="Franklin Gothic Book"/>
                        </a:rPr>
                        <m:t>0.4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p:sp>
            <p:nvSpPr>
              <p:cNvPr id="27" name="TextBox 26"/>
              <p:cNvSpPr txBox="1">
                <a:spLocks noRot="1" noChangeAspect="1" noMove="1" noResize="1" noEditPoints="1" noAdjustHandles="1" noChangeArrowheads="1" noChangeShapeType="1" noTextEdit="1"/>
              </p:cNvSpPr>
              <p:nvPr/>
            </p:nvSpPr>
            <p:spPr>
              <a:xfrm>
                <a:off x="7150890" y="5949280"/>
                <a:ext cx="1477082" cy="319809"/>
              </a:xfrm>
              <a:prstGeom prst="rect">
                <a:avLst/>
              </a:prstGeom>
              <a:blipFill>
                <a:blip r:embed="rId13"/>
                <a:stretch>
                  <a:fillRect b="-34615"/>
                </a:stretch>
              </a:blipFill>
            </p:spPr>
            <p:txBody>
              <a:bodyPr/>
              <a:lstStyle/>
              <a:p>
                <a:r>
                  <a:rPr lang="en-VI">
                    <a:noFill/>
                  </a:rPr>
                  <a:t> </a:t>
                </a:r>
              </a:p>
            </p:txBody>
          </p:sp>
        </mc:Fallback>
      </mc:AlternateContent>
      <mc:AlternateContent xmlns:mc="http://schemas.openxmlformats.org/markup-compatibility/2006">
        <mc:Choice xmlns:a14="http://schemas.microsoft.com/office/drawing/2010/main" Requires="a14">
          <p:sp>
            <p:nvSpPr>
              <p:cNvPr id="28" name="TextBox 27"/>
              <p:cNvSpPr txBox="1"/>
              <p:nvPr/>
            </p:nvSpPr>
            <p:spPr>
              <a:xfrm>
                <a:off x="1204919" y="634955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p:sp>
            <p:nvSpPr>
              <p:cNvPr id="28" name="TextBox 27"/>
              <p:cNvSpPr txBox="1">
                <a:spLocks noRot="1" noChangeAspect="1" noMove="1" noResize="1" noEditPoints="1" noAdjustHandles="1" noChangeArrowheads="1" noChangeShapeType="1" noTextEdit="1"/>
              </p:cNvSpPr>
              <p:nvPr/>
            </p:nvSpPr>
            <p:spPr>
              <a:xfrm>
                <a:off x="1204919" y="6349551"/>
                <a:ext cx="1477082" cy="319809"/>
              </a:xfrm>
              <a:prstGeom prst="rect">
                <a:avLst/>
              </a:prstGeom>
              <a:blipFill>
                <a:blip r:embed="rId14"/>
                <a:stretch>
                  <a:fillRect b="-34615"/>
                </a:stretch>
              </a:blipFill>
            </p:spPr>
            <p:txBody>
              <a:bodyPr/>
              <a:lstStyle/>
              <a:p>
                <a:r>
                  <a:rPr lang="en-VI">
                    <a:noFill/>
                  </a:rPr>
                  <a:t> </a:t>
                </a:r>
              </a:p>
            </p:txBody>
          </p:sp>
        </mc:Fallback>
      </mc:AlternateContent>
      <mc:AlternateContent xmlns:mc="http://schemas.openxmlformats.org/markup-compatibility/2006">
        <mc:Choice xmlns:a14="http://schemas.microsoft.com/office/drawing/2010/main" Requires="a14">
          <p:sp>
            <p:nvSpPr>
              <p:cNvPr id="29" name="TextBox 28"/>
              <p:cNvSpPr txBox="1"/>
              <p:nvPr/>
            </p:nvSpPr>
            <p:spPr>
              <a:xfrm>
                <a:off x="4048789" y="6349550"/>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p:sp>
            <p:nvSpPr>
              <p:cNvPr id="29" name="TextBox 28"/>
              <p:cNvSpPr txBox="1">
                <a:spLocks noRot="1" noChangeAspect="1" noMove="1" noResize="1" noEditPoints="1" noAdjustHandles="1" noChangeArrowheads="1" noChangeShapeType="1" noTextEdit="1"/>
              </p:cNvSpPr>
              <p:nvPr/>
            </p:nvSpPr>
            <p:spPr>
              <a:xfrm>
                <a:off x="4048789" y="6349550"/>
                <a:ext cx="1477082" cy="319809"/>
              </a:xfrm>
              <a:prstGeom prst="rect">
                <a:avLst/>
              </a:prstGeom>
              <a:blipFill>
                <a:blip r:embed="rId15"/>
                <a:stretch>
                  <a:fillRect b="-34615"/>
                </a:stretch>
              </a:blipFill>
            </p:spPr>
            <p:txBody>
              <a:bodyPr/>
              <a:lstStyle/>
              <a:p>
                <a:r>
                  <a:rPr lang="en-VI">
                    <a:noFill/>
                  </a:rPr>
                  <a:t> </a:t>
                </a:r>
              </a:p>
            </p:txBody>
          </p:sp>
        </mc:Fallback>
      </mc:AlternateContent>
      <mc:AlternateContent xmlns:mc="http://schemas.openxmlformats.org/markup-compatibility/2006">
        <mc:Choice xmlns:a14="http://schemas.microsoft.com/office/drawing/2010/main" Requires="a14">
          <p:sp>
            <p:nvSpPr>
              <p:cNvPr id="30" name="TextBox 29"/>
              <p:cNvSpPr txBox="1"/>
              <p:nvPr/>
            </p:nvSpPr>
            <p:spPr>
              <a:xfrm>
                <a:off x="7150890" y="634955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p:sp>
            <p:nvSpPr>
              <p:cNvPr id="30" name="TextBox 29"/>
              <p:cNvSpPr txBox="1">
                <a:spLocks noRot="1" noChangeAspect="1" noMove="1" noResize="1" noEditPoints="1" noAdjustHandles="1" noChangeArrowheads="1" noChangeShapeType="1" noTextEdit="1"/>
              </p:cNvSpPr>
              <p:nvPr/>
            </p:nvSpPr>
            <p:spPr>
              <a:xfrm>
                <a:off x="7150890" y="6349551"/>
                <a:ext cx="1477082" cy="319809"/>
              </a:xfrm>
              <a:prstGeom prst="rect">
                <a:avLst/>
              </a:prstGeom>
              <a:blipFill>
                <a:blip r:embed="rId16"/>
                <a:stretch>
                  <a:fillRect b="-34615"/>
                </a:stretch>
              </a:blipFill>
            </p:spPr>
            <p:txBody>
              <a:bodyPr/>
              <a:lstStyle/>
              <a:p>
                <a:r>
                  <a:rPr lang="en-VI">
                    <a:noFill/>
                  </a:rPr>
                  <a:t> </a:t>
                </a:r>
              </a:p>
            </p:txBody>
          </p:sp>
        </mc:Fallback>
      </mc:AlternateContent>
      <p:sp>
        <p:nvSpPr>
          <p:cNvPr id="32" name="TextBox 31"/>
          <p:cNvSpPr txBox="1"/>
          <p:nvPr/>
        </p:nvSpPr>
        <p:spPr>
          <a:xfrm>
            <a:off x="827088" y="1543242"/>
            <a:ext cx="1941117" cy="728418"/>
          </a:xfrm>
          <a:prstGeom prst="rect">
            <a:avLst/>
          </a:prstGeom>
          <a:noFill/>
        </p:spPr>
        <p:txBody>
          <a:bodyPr wrap="none" lIns="0" tIns="0" rIns="0" bIns="0" rtlCol="0">
            <a:noAutofit/>
          </a:bodyPr>
          <a:lstStyle/>
          <a:p>
            <a:pPr algn="ctr">
              <a:lnSpc>
                <a:spcPct val="110000"/>
              </a:lnSpc>
              <a:spcBef>
                <a:spcPts val="0"/>
              </a:spcBef>
            </a:pPr>
            <a:endParaRPr lang="en-US" sz="1700" kern="1000" spc="30" dirty="0">
              <a:cs typeface="Franklin Gothic Book"/>
            </a:endParaRPr>
          </a:p>
        </p:txBody>
      </p:sp>
      <p:sp>
        <p:nvSpPr>
          <p:cNvPr id="34" name="Rectangle 33"/>
          <p:cNvSpPr/>
          <p:nvPr/>
        </p:nvSpPr>
        <p:spPr>
          <a:xfrm>
            <a:off x="827087" y="1557338"/>
            <a:ext cx="8281987" cy="400110"/>
          </a:xfrm>
          <a:prstGeom prst="rect">
            <a:avLst/>
          </a:prstGeom>
        </p:spPr>
        <p:txBody>
          <a:bodyPr wrap="square">
            <a:spAutoFit/>
          </a:bodyPr>
          <a:lstStyle/>
          <a:p>
            <a:pPr>
              <a:spcAft>
                <a:spcPts val="600"/>
              </a:spcAft>
            </a:pPr>
            <a:r>
              <a:rPr lang="en-US" sz="2000" dirty="0">
                <a:latin typeface="+mn-lt"/>
              </a:rPr>
              <a:t>Acceptable </a:t>
            </a:r>
            <a:r>
              <a:rPr lang="en-US" sz="2000" dirty="0" err="1">
                <a:latin typeface="+mn-lt"/>
              </a:rPr>
              <a:t>metamodel</a:t>
            </a:r>
            <a:r>
              <a:rPr lang="en-US" sz="2000" dirty="0">
                <a:latin typeface="+mn-lt"/>
              </a:rPr>
              <a:t> predictive performance based on the testing samples</a:t>
            </a:r>
          </a:p>
        </p:txBody>
      </p:sp>
    </p:spTree>
    <p:extLst>
      <p:ext uri="{BB962C8B-B14F-4D97-AF65-F5344CB8AC3E}">
        <p14:creationId xmlns:p14="http://schemas.microsoft.com/office/powerpoint/2010/main" val="104406332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Outline</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the forward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inference (quantification)?</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2" name="Rectangle 21"/>
          <p:cNvSpPr/>
          <p:nvPr/>
        </p:nvSpPr>
        <p:spPr>
          <a:xfrm>
            <a:off x="5796136" y="4451509"/>
            <a:ext cx="3240360" cy="738664"/>
          </a:xfrm>
          <a:prstGeom prst="rect">
            <a:avLst/>
          </a:prstGeom>
        </p:spPr>
        <p:txBody>
          <a:bodyPr wrap="square">
            <a:spAutoFit/>
          </a:bodyPr>
          <a:lstStyle/>
          <a:p>
            <a:pPr>
              <a:spcBef>
                <a:spcPts val="600"/>
              </a:spcBef>
            </a:pPr>
            <a:r>
              <a:rPr lang="en-US" sz="2100" b="1" dirty="0">
                <a:latin typeface="+mn-lt"/>
              </a:rPr>
              <a:t>Use experimental data to constrain the prior</a:t>
            </a:r>
          </a:p>
        </p:txBody>
      </p:sp>
    </p:spTree>
    <p:extLst>
      <p:ext uri="{BB962C8B-B14F-4D97-AF65-F5344CB8AC3E}">
        <p14:creationId xmlns:p14="http://schemas.microsoft.com/office/powerpoint/2010/main" val="301536201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a:xfrm>
                <a:off x="2077202" y="291600"/>
                <a:ext cx="6959294" cy="1049837"/>
              </a:xfrm>
            </p:spPr>
            <p:txBody>
              <a:bodyPr/>
              <a:lstStyle/>
              <a:p>
                <a:r>
                  <a:rPr lang="en-US" dirty="0"/>
                  <a:t>Bayesian Calibration, Inverse Quantification:</a:t>
                </a:r>
                <a:br>
                  <a:rPr lang="en-US" dirty="0"/>
                </a:br>
                <a:r>
                  <a:rPr lang="en-US" sz="2200" dirty="0"/>
                  <a:t>Uncertain (Inputs + Data) </a:t>
                </a:r>
                <a14:m>
                  <m:oMath xmlns:m="http://schemas.openxmlformats.org/officeDocument/2006/math">
                    <m:r>
                      <a:rPr lang="en-US" sz="2200" i="1">
                        <a:latin typeface="Cambria Math"/>
                      </a:rPr>
                      <m:t>⇒ </m:t>
                    </m:r>
                  </m:oMath>
                </a14:m>
                <a:r>
                  <a:rPr lang="en-US" sz="2200" dirty="0"/>
                  <a:t>Uncertain Inputs Updated </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xfrm>
                <a:off x="2077202" y="291600"/>
                <a:ext cx="6959294" cy="1049837"/>
              </a:xfrm>
              <a:blipFill rotWithShape="1">
                <a:blip r:embed="rId2"/>
                <a:stretch>
                  <a:fillRect l="-2805" r="-1928" b="-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9"/>
              <p:cNvSpPr/>
              <p:nvPr/>
            </p:nvSpPr>
            <p:spPr bwMode="auto">
              <a:xfrm>
                <a:off x="1893120" y="3207577"/>
                <a:ext cx="2088231"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n-lt"/>
                  </a:rPr>
                  <a:t>Forward Model</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1" i="1" u="none" strike="noStrike" cap="none" normalizeH="0" baseline="0" smtClean="0">
                          <a:ln>
                            <a:noFill/>
                          </a:ln>
                          <a:solidFill>
                            <a:schemeClr val="tx1"/>
                          </a:solidFill>
                          <a:effectLst/>
                          <a:latin typeface="Cambria Math" panose="02040503050406030204" pitchFamily="18" charset="0"/>
                        </a:rPr>
                        <m:t>𝑴</m:t>
                      </m:r>
                      <m:r>
                        <a:rPr kumimoji="0" lang="en-US" sz="2000" b="1" i="1" u="none" strike="noStrike" cap="none" normalizeH="0" baseline="0" smtClean="0">
                          <a:ln>
                            <a:noFill/>
                          </a:ln>
                          <a:solidFill>
                            <a:schemeClr val="tx1"/>
                          </a:solidFill>
                          <a:effectLst/>
                          <a:latin typeface="Cambria Math" panose="02040503050406030204" pitchFamily="18" charset="0"/>
                        </a:rPr>
                        <m:t>:</m:t>
                      </m:r>
                      <m:d>
                        <m:dPr>
                          <m:ctrlPr>
                            <a:rPr kumimoji="0" lang="en-US" sz="2000" b="1" i="1" u="none" strike="noStrike" cap="none" normalizeH="0" baseline="0" smtClean="0">
                              <a:ln>
                                <a:noFill/>
                              </a:ln>
                              <a:solidFill>
                                <a:schemeClr val="tx1"/>
                              </a:solidFill>
                              <a:effectLst/>
                              <a:latin typeface="Cambria Math" panose="02040503050406030204" pitchFamily="18" charset="0"/>
                            </a:rPr>
                          </m:ctrlPr>
                        </m:dPr>
                        <m:e>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panose="02040503050406030204" pitchFamily="18" charset="0"/>
                            </a:rPr>
                            <m:t>,</m:t>
                          </m:r>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𝑚</m:t>
                              </m:r>
                            </m:sub>
                          </m:sSub>
                        </m:e>
                      </m:d>
                      <m:r>
                        <a:rPr kumimoji="0" lang="en-US" sz="2000" b="1" i="1" u="none" strike="noStrike" cap="none" normalizeH="0" baseline="0" smtClean="0">
                          <a:ln>
                            <a:noFill/>
                          </a:ln>
                          <a:solidFill>
                            <a:schemeClr val="tx1"/>
                          </a:solidFill>
                          <a:effectLst/>
                          <a:latin typeface="Cambria Math"/>
                        </a:rPr>
                        <m:t>↦</m:t>
                      </m:r>
                      <m:r>
                        <a:rPr kumimoji="0" lang="en-US" sz="2000" b="1" i="1" u="none" strike="noStrike" cap="none" normalizeH="0" baseline="0" smtClean="0">
                          <a:ln>
                            <a:noFill/>
                          </a:ln>
                          <a:solidFill>
                            <a:schemeClr val="tx1"/>
                          </a:solidFill>
                          <a:effectLst/>
                          <a:latin typeface="Cambria Math" panose="02040503050406030204" pitchFamily="18" charset="0"/>
                        </a:rPr>
                        <m:t>𝒀</m:t>
                      </m:r>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1893120" y="3207577"/>
                <a:ext cx="2088231" cy="851817"/>
              </a:xfrm>
              <a:prstGeom prst="roundRect">
                <a:avLst/>
              </a:prstGeom>
              <a:blipFill rotWithShape="1">
                <a:blip r:embed="rId3"/>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14" name="TextBox 13"/>
          <p:cNvSpPr txBox="1"/>
          <p:nvPr/>
        </p:nvSpPr>
        <p:spPr>
          <a:xfrm>
            <a:off x="7294637" y="4170907"/>
            <a:ext cx="1814437"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(posterior)</a:t>
            </a:r>
          </a:p>
        </p:txBody>
      </p:sp>
      <p:sp>
        <p:nvSpPr>
          <p:cNvPr id="6" name="Striped Right Arrow 5"/>
          <p:cNvSpPr/>
          <p:nvPr/>
        </p:nvSpPr>
        <p:spPr bwMode="auto">
          <a:xfrm>
            <a:off x="1115616" y="330944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961684"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16200000">
            <a:off x="5566482" y="411307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6" name="Rectangle: Rounded Corners 9"/>
              <p:cNvSpPr/>
              <p:nvPr/>
            </p:nvSpPr>
            <p:spPr bwMode="auto">
              <a:xfrm>
                <a:off x="4989463" y="3207577"/>
                <a:ext cx="1728192"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Likelihood</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0" i="1" u="none" strike="noStrike" cap="none" normalizeH="0" baseline="0" smtClean="0">
                          <a:ln>
                            <a:noFill/>
                          </a:ln>
                          <a:solidFill>
                            <a:schemeClr val="tx1"/>
                          </a:solidFill>
                          <a:effectLst/>
                          <a:latin typeface="Cambria Math"/>
                        </a:rPr>
                        <m:t>𝑝</m:t>
                      </m:r>
                      <m:d>
                        <m:dPr>
                          <m:ctrlPr>
                            <a:rPr kumimoji="0" lang="en-US" sz="2000" b="1" i="1" u="none" strike="noStrike" cap="none" normalizeH="0" baseline="0" smtClean="0">
                              <a:ln>
                                <a:noFill/>
                              </a:ln>
                              <a:solidFill>
                                <a:schemeClr val="tx1"/>
                              </a:solidFill>
                              <a:effectLst/>
                              <a:latin typeface="Cambria Math" panose="02040503050406030204" pitchFamily="18" charset="0"/>
                            </a:rPr>
                          </m:ctrlPr>
                        </m:dPr>
                        <m:e>
                          <m:r>
                            <a:rPr kumimoji="0" lang="en-US" sz="2000" b="1" i="1" u="none" strike="noStrike" cap="none" normalizeH="0" baseline="0" smtClean="0">
                              <a:ln>
                                <a:noFill/>
                              </a:ln>
                              <a:solidFill>
                                <a:schemeClr val="tx1"/>
                              </a:solidFill>
                              <a:effectLst/>
                              <a:latin typeface="Cambria Math"/>
                            </a:rPr>
                            <m:t>𝑫</m:t>
                          </m:r>
                          <m:r>
                            <a:rPr kumimoji="0" lang="en-US" sz="2000" b="1" i="0" u="none" strike="noStrike" cap="none" normalizeH="0" baseline="0" smtClean="0">
                              <a:ln>
                                <a:noFill/>
                              </a:ln>
                              <a:solidFill>
                                <a:schemeClr val="tx1"/>
                              </a:solidFill>
                              <a:effectLst/>
                              <a:latin typeface="Cambria Math"/>
                            </a:rPr>
                            <m:t>|</m:t>
                          </m:r>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sSub>
                                <m:sSubPr>
                                  <m:ctrlPr>
                                    <a:rPr lang="en-US" sz="2000" b="1" i="1">
                                      <a:latin typeface="Cambria Math" panose="02040503050406030204" pitchFamily="18" charset="0"/>
                                    </a:rPr>
                                  </m:ctrlPr>
                                </m:sSubPr>
                                <m:e>
                                  <m:r>
                                    <a:rPr lang="en-US" sz="2000" b="1" i="1">
                                      <a:latin typeface="Cambria Math"/>
                                    </a:rPr>
                                    <m:t>𝒙</m:t>
                                  </m:r>
                                </m:e>
                                <m:sub>
                                  <m:r>
                                    <a:rPr lang="en-US" sz="2000" i="1">
                                      <a:latin typeface="Cambria Math"/>
                                    </a:rPr>
                                    <m:t>𝑚</m:t>
                                  </m:r>
                                </m:sub>
                              </m:sSub>
                              <m:r>
                                <a:rPr lang="en-US" sz="2000" b="1" i="1" smtClean="0">
                                  <a:latin typeface="Cambria Math"/>
                                </a:rPr>
                                <m:t>,</m:t>
                              </m:r>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a:rPr>
                            <m:t> </m:t>
                          </m:r>
                        </m:e>
                      </m:d>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26" name="Rectangle: Rounded Corners 9"/>
              <p:cNvSpPr>
                <a:spLocks noRot="1" noChangeAspect="1" noMove="1" noResize="1" noEditPoints="1" noAdjustHandles="1" noChangeArrowheads="1" noChangeShapeType="1" noTextEdit="1"/>
              </p:cNvSpPr>
              <p:nvPr/>
            </p:nvSpPr>
            <p:spPr bwMode="auto">
              <a:xfrm>
                <a:off x="4989463" y="3207577"/>
                <a:ext cx="1728192" cy="851817"/>
              </a:xfrm>
              <a:prstGeom prst="roundRect">
                <a:avLst/>
              </a:prstGeom>
              <a:blipFill rotWithShape="1">
                <a:blip r:embed="rId4"/>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27" name="Striped Right Arrow 26"/>
          <p:cNvSpPr/>
          <p:nvPr/>
        </p:nvSpPr>
        <p:spPr bwMode="auto">
          <a:xfrm>
            <a:off x="4197375"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 name="Rectangle 1"/>
              <p:cNvSpPr/>
              <p:nvPr/>
            </p:nvSpPr>
            <p:spPr>
              <a:xfrm>
                <a:off x="5636610" y="2057968"/>
                <a:ext cx="4475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𝑫</m:t>
                      </m:r>
                    </m:oMath>
                  </m:oMathPara>
                </a14:m>
                <a:endParaRPr lang="en-US"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5636610" y="2057968"/>
                <a:ext cx="447558" cy="400110"/>
              </a:xfrm>
              <a:prstGeom prst="rect">
                <a:avLst/>
              </a:prstGeom>
              <a:blipFill rotWithShape="1">
                <a:blip r:embed="rId5"/>
                <a:stretch>
                  <a:fillRect/>
                </a:stretch>
              </a:blipFill>
            </p:spPr>
            <p:txBody>
              <a:bodyPr/>
              <a:lstStyle/>
              <a:p>
                <a:r>
                  <a:rPr lang="en-US">
                    <a:noFill/>
                  </a:rPr>
                  <a:t> </a:t>
                </a:r>
              </a:p>
            </p:txBody>
          </p:sp>
        </mc:Fallback>
      </mc:AlternateContent>
      <p:sp>
        <p:nvSpPr>
          <p:cNvPr id="29" name="TextBox 28"/>
          <p:cNvSpPr txBox="1"/>
          <p:nvPr/>
        </p:nvSpPr>
        <p:spPr>
          <a:xfrm>
            <a:off x="3971302" y="1950984"/>
            <a:ext cx="1589856" cy="614078"/>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solidFill>
                  <a:srgbClr val="505050"/>
                </a:solidFill>
                <a:latin typeface="+mn-lt"/>
                <a:cs typeface="Franklin Gothic Book"/>
              </a:rPr>
              <a:t>Experimental</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from SETF</a:t>
            </a:r>
          </a:p>
        </p:txBody>
      </p:sp>
      <p:sp>
        <p:nvSpPr>
          <p:cNvPr id="30" name="Striped Right Arrow 29"/>
          <p:cNvSpPr/>
          <p:nvPr/>
        </p:nvSpPr>
        <p:spPr bwMode="auto">
          <a:xfrm rot="5400000">
            <a:off x="5565527" y="252890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TextBox 31"/>
          <p:cNvSpPr txBox="1"/>
          <p:nvPr/>
        </p:nvSpPr>
        <p:spPr>
          <a:xfrm>
            <a:off x="4630254" y="4867046"/>
            <a:ext cx="2448520" cy="64817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Additional</a:t>
            </a:r>
            <a:br>
              <a:rPr lang="en-US" sz="2000" kern="1000" spc="30" dirty="0">
                <a:latin typeface="+mn-lt"/>
                <a:cs typeface="Franklin Gothic Book"/>
              </a:rPr>
            </a:br>
            <a:r>
              <a:rPr lang="en-US" sz="2000" kern="1000" spc="30" dirty="0">
                <a:latin typeface="+mn-lt"/>
                <a:cs typeface="Franklin Gothic Book"/>
              </a:rPr>
              <a:t>sources of uncertainty</a:t>
            </a:r>
          </a:p>
        </p:txBody>
      </p:sp>
      <mc:AlternateContent xmlns:mc="http://schemas.openxmlformats.org/markup-compatibility/2006" xmlns:a14="http://schemas.microsoft.com/office/drawing/2010/main">
        <mc:Choice Requires="a14">
          <p:sp>
            <p:nvSpPr>
              <p:cNvPr id="4" name="Rectangle 3"/>
              <p:cNvSpPr/>
              <p:nvPr/>
            </p:nvSpPr>
            <p:spPr>
              <a:xfrm>
                <a:off x="7581255" y="3433430"/>
                <a:ext cx="12393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𝑿</m:t>
                          </m:r>
                        </m:e>
                        <m:sub>
                          <m:r>
                            <a:rPr lang="en-US" sz="2000" b="0" i="1" smtClean="0">
                              <a:latin typeface="Cambria Math"/>
                            </a:rPr>
                            <m:t>𝑚</m:t>
                          </m:r>
                        </m:sub>
                      </m:sSub>
                      <m:r>
                        <a:rPr lang="en-US" sz="2000" b="1" i="1" smtClean="0">
                          <a:latin typeface="Cambria Math"/>
                        </a:rPr>
                        <m:t>|</m:t>
                      </m:r>
                      <m:r>
                        <a:rPr lang="en-US" sz="2000" b="1" i="1" smtClean="0">
                          <a:latin typeface="Cambria Math"/>
                        </a:rPr>
                        <m:t>𝑫</m:t>
                      </m:r>
                      <m:r>
                        <a:rPr lang="en-US" sz="2000" b="1" i="1" smtClean="0">
                          <a:latin typeface="Cambria Math"/>
                        </a:rPr>
                        <m:t>,</m:t>
                      </m:r>
                      <m:sSub>
                        <m:sSubPr>
                          <m:ctrlPr>
                            <a:rPr lang="en-US" sz="2000" b="1" i="1" smtClean="0">
                              <a:latin typeface="Cambria Math" panose="02040503050406030204" pitchFamily="18" charset="0"/>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4" name="Rectangle 3"/>
              <p:cNvSpPr>
                <a:spLocks noRot="1" noChangeAspect="1" noMove="1" noResize="1" noEditPoints="1" noAdjustHandles="1" noChangeArrowheads="1" noChangeShapeType="1" noTextEdit="1"/>
              </p:cNvSpPr>
              <p:nvPr/>
            </p:nvSpPr>
            <p:spPr>
              <a:xfrm>
                <a:off x="7581255" y="3433430"/>
                <a:ext cx="1239378" cy="400110"/>
              </a:xfrm>
              <a:prstGeom prst="rect">
                <a:avLst/>
              </a:prstGeom>
              <a:blipFill rotWithShape="1">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51520" y="3648139"/>
                <a:ext cx="791469"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a:rPr>
                            <m:t>𝑿</m:t>
                          </m:r>
                        </m:e>
                        <m:sub>
                          <m:r>
                            <a:rPr lang="en-US" sz="2000" b="0" i="1" smtClean="0">
                              <a:latin typeface="Cambria Math"/>
                            </a:rPr>
                            <m:t>𝑚</m:t>
                          </m:r>
                        </m:sub>
                      </m:sSub>
                    </m:oMath>
                  </m:oMathPara>
                </a14:m>
                <a:endParaRPr lang="en-US" sz="2000" dirty="0"/>
              </a:p>
            </p:txBody>
          </p:sp>
        </mc:Choice>
        <mc:Fallback xmlns="">
          <p:sp>
            <p:nvSpPr>
              <p:cNvPr id="35" name="Rectangle 34"/>
              <p:cNvSpPr>
                <a:spLocks noRot="1" noChangeAspect="1" noMove="1" noResize="1" noEditPoints="1" noAdjustHandles="1" noChangeArrowheads="1" noChangeShapeType="1" noTextEdit="1"/>
              </p:cNvSpPr>
              <p:nvPr/>
            </p:nvSpPr>
            <p:spPr>
              <a:xfrm>
                <a:off x="251520" y="3648139"/>
                <a:ext cx="791469" cy="40011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51520" y="3109395"/>
                <a:ext cx="79146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38" name="Rectangle 37"/>
              <p:cNvSpPr>
                <a:spLocks noRot="1" noChangeAspect="1" noMove="1" noResize="1" noEditPoints="1" noAdjustHandles="1" noChangeArrowheads="1" noChangeShapeType="1" noTextEdit="1"/>
              </p:cNvSpPr>
              <p:nvPr/>
            </p:nvSpPr>
            <p:spPr>
              <a:xfrm>
                <a:off x="251520" y="3109395"/>
                <a:ext cx="791468" cy="400110"/>
              </a:xfrm>
              <a:prstGeom prst="rect">
                <a:avLst/>
              </a:prstGeom>
              <a:blipFill rotWithShape="1">
                <a:blip r:embed="rId8"/>
                <a:stretch>
                  <a:fillRect/>
                </a:stretch>
              </a:blipFill>
            </p:spPr>
            <p:txBody>
              <a:bodyPr/>
              <a:lstStyle/>
              <a:p>
                <a:r>
                  <a:rPr lang="en-US">
                    <a:noFill/>
                  </a:rPr>
                  <a:t> </a:t>
                </a:r>
              </a:p>
            </p:txBody>
          </p:sp>
        </mc:Fallback>
      </mc:AlternateContent>
      <p:sp>
        <p:nvSpPr>
          <p:cNvPr id="39" name="TextBox 38"/>
          <p:cNvSpPr txBox="1"/>
          <p:nvPr/>
        </p:nvSpPr>
        <p:spPr>
          <a:xfrm>
            <a:off x="251520" y="4170907"/>
            <a:ext cx="1857463"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(prior)</a:t>
            </a:r>
          </a:p>
        </p:txBody>
      </p:sp>
      <p:sp>
        <p:nvSpPr>
          <p:cNvPr id="40" name="TextBox 39"/>
          <p:cNvSpPr txBox="1"/>
          <p:nvPr/>
        </p:nvSpPr>
        <p:spPr>
          <a:xfrm>
            <a:off x="251520" y="2411559"/>
            <a:ext cx="1857463" cy="738422"/>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 inputs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(w.r.t experiment)</a:t>
            </a:r>
          </a:p>
        </p:txBody>
      </p:sp>
      <p:sp>
        <p:nvSpPr>
          <p:cNvPr id="43" name="Rectangle 42"/>
          <p:cNvSpPr/>
          <p:nvPr/>
        </p:nvSpPr>
        <p:spPr>
          <a:xfrm>
            <a:off x="6531957" y="2259194"/>
            <a:ext cx="2577117" cy="701731"/>
          </a:xfrm>
          <a:prstGeom prst="rect">
            <a:avLst/>
          </a:prstGeom>
        </p:spPr>
        <p:txBody>
          <a:bodyPr wrap="square">
            <a:spAutoFit/>
          </a:bodyPr>
          <a:lstStyle/>
          <a:p>
            <a:pPr algn="r">
              <a:lnSpc>
                <a:spcPct val="110000"/>
              </a:lnSpc>
              <a:spcBef>
                <a:spcPts val="0"/>
              </a:spcBef>
            </a:pPr>
            <a:r>
              <a:rPr lang="en-US" sz="1800" kern="1000" spc="30" dirty="0">
                <a:solidFill>
                  <a:srgbClr val="505050"/>
                </a:solidFill>
                <a:latin typeface="+mn-lt"/>
                <a:cs typeface="Franklin Gothic Book"/>
              </a:rPr>
              <a:t>Probability of observing</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given parameters</a:t>
            </a:r>
          </a:p>
        </p:txBody>
      </p:sp>
      <p:sp>
        <p:nvSpPr>
          <p:cNvPr id="20" name="Isosceles Triangle 19"/>
          <p:cNvSpPr/>
          <p:nvPr/>
        </p:nvSpPr>
        <p:spPr bwMode="auto">
          <a:xfrm>
            <a:off x="6639713" y="255656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0" name="Isosceles Triangle 49"/>
          <p:cNvSpPr/>
          <p:nvPr/>
        </p:nvSpPr>
        <p:spPr bwMode="auto">
          <a:xfrm>
            <a:off x="6383891" y="301531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52" name="Elbow Connector 51"/>
          <p:cNvCxnSpPr>
            <a:stCxn id="50" idx="0"/>
            <a:endCxn id="20" idx="1"/>
          </p:cNvCxnSpPr>
          <p:nvPr/>
        </p:nvCxnSpPr>
        <p:spPr bwMode="auto">
          <a:xfrm rot="5400000" flipH="1" flipV="1">
            <a:off x="6355715" y="2700287"/>
            <a:ext cx="405251" cy="224796"/>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8" name="TextBox 57"/>
              <p:cNvSpPr txBox="1"/>
              <p:nvPr/>
            </p:nvSpPr>
            <p:spPr>
              <a:xfrm>
                <a:off x="3118419" y="5805264"/>
                <a:ext cx="4405909" cy="936104"/>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latin typeface="Cambria Math"/>
                          <a:cs typeface="Franklin Gothic Book"/>
                        </a:rPr>
                        <m:t>𝑝</m:t>
                      </m:r>
                      <m:d>
                        <m:dPr>
                          <m:ctrlPr>
                            <a:rPr lang="en-US" sz="1800" b="0" i="1" kern="1000" spc="30" smtClean="0">
                              <a:latin typeface="Cambria Math" panose="02040503050406030204" pitchFamily="18" charset="0"/>
                              <a:cs typeface="Franklin Gothic Book"/>
                            </a:rPr>
                          </m:ctrlPr>
                        </m:dPr>
                        <m:e>
                          <m:sSub>
                            <m:sSubPr>
                              <m:ctrlPr>
                                <a:rPr lang="en-US" sz="1800" b="1" i="1" kern="1000" spc="30" smtClean="0">
                                  <a:latin typeface="Cambria Math" panose="02040503050406030204" pitchFamily="18" charset="0"/>
                                </a:rPr>
                              </m:ctrlPr>
                            </m:sSubPr>
                            <m:e>
                              <m:r>
                                <a:rPr lang="en-US" sz="1800" b="1" i="1" kern="1000" spc="30" smtClean="0">
                                  <a:latin typeface="Cambria Math"/>
                                </a:rPr>
                                <m:t>𝒙</m:t>
                              </m:r>
                            </m:e>
                            <m:sub>
                              <m:r>
                                <a:rPr lang="en-US" sz="1800" b="0" i="1" kern="1000" spc="30" smtClean="0">
                                  <a:latin typeface="Cambria Math"/>
                                </a:rPr>
                                <m:t>𝑚</m:t>
                              </m:r>
                            </m:sub>
                          </m:sSub>
                        </m:e>
                        <m:e>
                          <m:r>
                            <a:rPr lang="en-US" sz="1800" b="1" i="1" kern="1000" spc="30" smtClean="0">
                              <a:latin typeface="Cambria Math"/>
                            </a:rPr>
                            <m:t>𝑫</m:t>
                          </m:r>
                          <m:r>
                            <a:rPr lang="en-US" sz="1800" b="1" i="1">
                              <a:latin typeface="Cambria Math"/>
                            </a:rPr>
                            <m:t>,</m:t>
                          </m:r>
                          <m:sSub>
                            <m:sSubPr>
                              <m:ctrlPr>
                                <a:rPr lang="en-US" sz="1800" b="1" i="1">
                                  <a:latin typeface="Cambria Math" panose="02040503050406030204" pitchFamily="18" charset="0"/>
                                </a:rPr>
                              </m:ctrlPr>
                            </m:sSubPr>
                            <m:e>
                              <m:r>
                                <a:rPr lang="en-US" sz="1800" b="1" i="1">
                                  <a:latin typeface="Cambria Math"/>
                                </a:rPr>
                                <m:t>𝒙</m:t>
                              </m:r>
                            </m:e>
                            <m:sub>
                              <m:r>
                                <a:rPr lang="en-US" sz="1800" i="1">
                                  <a:latin typeface="Cambria Math"/>
                                </a:rPr>
                                <m:t>𝑐</m:t>
                              </m:r>
                            </m:sub>
                          </m:sSub>
                        </m:e>
                      </m:d>
                      <m:r>
                        <a:rPr lang="en-US" sz="1800" b="0" i="0" kern="1000" spc="30" smtClean="0">
                          <a:latin typeface="Cambria Math"/>
                        </a:rPr>
                        <m:t>=</m:t>
                      </m:r>
                      <m:f>
                        <m:fPr>
                          <m:ctrlPr>
                            <a:rPr lang="en-US" sz="1800" b="0" i="1" kern="1000" spc="30" smtClean="0">
                              <a:latin typeface="Cambria Math" panose="02040503050406030204" pitchFamily="18" charset="0"/>
                            </a:rPr>
                          </m:ctrlPr>
                        </m:fPr>
                        <m:num>
                          <m:r>
                            <a:rPr lang="en-US" sz="1800" i="1" kern="1000" spc="30">
                              <a:latin typeface="Cambria Math"/>
                            </a:rPr>
                            <m:t>𝑝</m:t>
                          </m:r>
                          <m:d>
                            <m:dPr>
                              <m:ctrlPr>
                                <a:rPr lang="en-US" sz="1800" i="1" kern="1000" spc="30">
                                  <a:latin typeface="Cambria Math" panose="02040503050406030204" pitchFamily="18" charset="0"/>
                                </a:rPr>
                              </m:ctrlPr>
                            </m:dPr>
                            <m:e>
                              <m:r>
                                <a:rPr lang="en-US" sz="1800" b="1" i="1" kern="1000" spc="30" smtClean="0">
                                  <a:latin typeface="Cambria Math"/>
                                </a:rPr>
                                <m:t>𝑫</m:t>
                              </m:r>
                              <m:r>
                                <a:rPr lang="en-US" sz="1800" b="0" i="1" kern="1000" spc="30" smtClean="0">
                                  <a:latin typeface="Cambria Math"/>
                                </a:rPr>
                                <m:t>|</m:t>
                              </m:r>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r>
                                <a:rPr lang="en-US" sz="1800" b="0" i="1" kern="1000" spc="30" smtClean="0">
                                  <a:latin typeface="Cambria Math"/>
                                </a:rPr>
                                <m:t>,</m:t>
                              </m:r>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b="0" i="1" kern="1000" spc="30" smtClean="0">
                                      <a:latin typeface="Cambria Math"/>
                                    </a:rPr>
                                    <m:t>𝑐</m:t>
                                  </m:r>
                                </m:sub>
                              </m:sSub>
                            </m:e>
                          </m:d>
                          <m:r>
                            <a:rPr lang="en-US" sz="1800" i="1" kern="1000" spc="30">
                              <a:latin typeface="Cambria Math"/>
                            </a:rPr>
                            <m:t>×</m:t>
                          </m:r>
                          <m:r>
                            <a:rPr lang="en-US" sz="1800" b="0" i="1" kern="1000" spc="30" smtClean="0">
                              <a:latin typeface="Cambria Math"/>
                            </a:rPr>
                            <m:t>𝑝</m:t>
                          </m:r>
                          <m:d>
                            <m:dPr>
                              <m:ctrlPr>
                                <a:rPr lang="en-US" sz="1800" b="0" i="1" kern="1000" spc="30" smtClean="0">
                                  <a:latin typeface="Cambria Math" panose="02040503050406030204" pitchFamily="18" charset="0"/>
                                </a:rPr>
                              </m:ctrlPr>
                            </m:dPr>
                            <m:e>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num>
                        <m:den>
                          <m:nary>
                            <m:naryPr>
                              <m:limLoc m:val="undOvr"/>
                              <m:ctrlPr>
                                <a:rPr lang="en-US" sz="1800" b="0" i="1" kern="1000" spc="30" smtClean="0">
                                  <a:latin typeface="Cambria Math" panose="02040503050406030204" pitchFamily="18" charset="0"/>
                                </a:rPr>
                              </m:ctrlPr>
                            </m:naryPr>
                            <m:sub>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b="0" i="1" kern="1000" spc="30" smtClean="0">
                                      <a:latin typeface="Cambria Math"/>
                                    </a:rPr>
                                    <m:t>𝑚</m:t>
                                  </m:r>
                                </m:sub>
                              </m:sSub>
                            </m:sub>
                            <m:sup/>
                            <m:e>
                              <m:r>
                                <a:rPr lang="en-US" sz="1800" i="1" kern="1000" spc="30">
                                  <a:latin typeface="Cambria Math"/>
                                </a:rPr>
                                <m:t>𝑝</m:t>
                              </m:r>
                              <m:d>
                                <m:dPr>
                                  <m:ctrlPr>
                                    <a:rPr lang="en-US" sz="1800" i="1" kern="1000" spc="30">
                                      <a:latin typeface="Cambria Math" panose="02040503050406030204" pitchFamily="18" charset="0"/>
                                    </a:rPr>
                                  </m:ctrlPr>
                                </m:dPr>
                                <m:e>
                                  <m:r>
                                    <a:rPr lang="en-US" sz="1800" b="1" i="1" kern="1000" spc="30" smtClean="0">
                                      <a:latin typeface="Cambria Math"/>
                                    </a:rPr>
                                    <m:t>𝑫</m:t>
                                  </m:r>
                                  <m:r>
                                    <a:rPr lang="en-US" sz="1800" b="1" i="1" kern="1000" spc="30" smtClean="0">
                                      <a:latin typeface="Cambria Math"/>
                                    </a:rPr>
                                    <m:t>|</m:t>
                                  </m:r>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r>
                                    <a:rPr lang="en-US" sz="1800" b="1" i="1" kern="1000" spc="30" smtClean="0">
                                      <a:latin typeface="Cambria Math"/>
                                    </a:rPr>
                                    <m:t>,</m:t>
                                  </m:r>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𝑐</m:t>
                                      </m:r>
                                    </m:sub>
                                  </m:sSub>
                                </m:e>
                              </m:d>
                              <m:r>
                                <a:rPr lang="en-US" sz="1800" i="1" kern="1000" spc="30">
                                  <a:latin typeface="Cambria Math"/>
                                </a:rPr>
                                <m:t>×</m:t>
                              </m:r>
                              <m:r>
                                <a:rPr lang="en-US" sz="1800" i="1" kern="1000" spc="30">
                                  <a:latin typeface="Cambria Math"/>
                                </a:rPr>
                                <m:t>𝑝</m:t>
                              </m:r>
                              <m:d>
                                <m:dPr>
                                  <m:ctrlPr>
                                    <a:rPr lang="en-US" sz="1800" i="1" kern="1000" spc="30">
                                      <a:latin typeface="Cambria Math" panose="02040503050406030204" pitchFamily="18" charset="0"/>
                                    </a:rPr>
                                  </m:ctrlPr>
                                </m:dPr>
                                <m:e>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b="0" i="1" kern="1000" spc="30" smtClean="0">
                                  <a:latin typeface="Cambria Math"/>
                                </a:rPr>
                                <m:t> </m:t>
                              </m:r>
                              <m:r>
                                <a:rPr lang="en-US" sz="1800" b="0" i="1" kern="1000" spc="30" smtClean="0">
                                  <a:latin typeface="Cambria Math"/>
                                </a:rPr>
                                <m:t>𝑑</m:t>
                              </m:r>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nary>
                        </m:den>
                      </m:f>
                    </m:oMath>
                  </m:oMathPara>
                </a14:m>
                <a:endParaRPr lang="en-US" sz="1800" b="0" kern="1000" spc="30" dirty="0">
                  <a:latin typeface="+mn-lt"/>
                </a:endParaRPr>
              </a:p>
              <a:p>
                <a:pPr>
                  <a:lnSpc>
                    <a:spcPct val="110000"/>
                  </a:lnSpc>
                  <a:spcBef>
                    <a:spcPts val="0"/>
                  </a:spcBef>
                </a:pPr>
                <a:endParaRPr lang="en-US" sz="1800" kern="1000" spc="30" dirty="0" err="1">
                  <a:latin typeface="+mn-lt"/>
                  <a:cs typeface="Franklin Gothic Book"/>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3118419" y="5805264"/>
                <a:ext cx="4405909" cy="936104"/>
              </a:xfrm>
              <a:prstGeom prst="rect">
                <a:avLst/>
              </a:prstGeom>
              <a:blipFill rotWithShape="1">
                <a:blip r:embed="rId9"/>
                <a:stretch>
                  <a:fillRect l="-139" r="-1662"/>
                </a:stretch>
              </a:blipFill>
            </p:spPr>
            <p:txBody>
              <a:bodyPr/>
              <a:lstStyle/>
              <a:p>
                <a:r>
                  <a:rPr lang="en-US">
                    <a:noFill/>
                  </a:rPr>
                  <a:t> </a:t>
                </a:r>
              </a:p>
            </p:txBody>
          </p:sp>
        </mc:Fallback>
      </mc:AlternateContent>
      <p:sp>
        <p:nvSpPr>
          <p:cNvPr id="59" name="Isosceles Triangle 58"/>
          <p:cNvSpPr/>
          <p:nvPr/>
        </p:nvSpPr>
        <p:spPr bwMode="auto">
          <a:xfrm>
            <a:off x="8138892" y="510453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0" name="Isosceles Triangle 59"/>
          <p:cNvSpPr/>
          <p:nvPr/>
        </p:nvSpPr>
        <p:spPr bwMode="auto">
          <a:xfrm>
            <a:off x="7649037" y="621982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61" name="Elbow Connector 60"/>
          <p:cNvCxnSpPr>
            <a:stCxn id="60" idx="5"/>
            <a:endCxn id="59" idx="3"/>
          </p:cNvCxnSpPr>
          <p:nvPr/>
        </p:nvCxnSpPr>
        <p:spPr bwMode="auto">
          <a:xfrm flipV="1">
            <a:off x="7742113" y="5211522"/>
            <a:ext cx="458830" cy="106179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67" name="TextBox 66"/>
          <p:cNvSpPr txBox="1"/>
          <p:nvPr/>
        </p:nvSpPr>
        <p:spPr>
          <a:xfrm>
            <a:off x="2095723" y="5805264"/>
            <a:ext cx="928731" cy="936104"/>
          </a:xfrm>
          <a:prstGeom prst="rect">
            <a:avLst/>
          </a:prstGeom>
          <a:noFill/>
        </p:spPr>
        <p:txBody>
          <a:bodyPr wrap="none" lIns="0" tIns="0" rIns="0" bIns="0" rtlCol="0" anchor="ctr">
            <a:noAutofit/>
          </a:bodyPr>
          <a:lstStyle/>
          <a:p>
            <a:pPr>
              <a:lnSpc>
                <a:spcPct val="110000"/>
              </a:lnSpc>
              <a:spcBef>
                <a:spcPts val="0"/>
              </a:spcBef>
            </a:pPr>
            <a:r>
              <a:rPr lang="en-US" sz="1800" kern="1000" spc="30" dirty="0">
                <a:solidFill>
                  <a:srgbClr val="505050"/>
                </a:solidFill>
                <a:latin typeface="+mn-lt"/>
                <a:cs typeface="Franklin Gothic Book"/>
              </a:rPr>
              <a:t>Bayes’</a:t>
            </a:r>
          </a:p>
          <a:p>
            <a:pPr>
              <a:lnSpc>
                <a:spcPct val="110000"/>
              </a:lnSpc>
              <a:spcBef>
                <a:spcPts val="0"/>
              </a:spcBef>
            </a:pPr>
            <a:r>
              <a:rPr lang="en-US" sz="1800" kern="1000" spc="30" dirty="0">
                <a:solidFill>
                  <a:srgbClr val="505050"/>
                </a:solidFill>
                <a:latin typeface="+mn-lt"/>
                <a:cs typeface="Franklin Gothic Book"/>
              </a:rPr>
              <a:t>Theorem</a:t>
            </a:r>
          </a:p>
        </p:txBody>
      </p:sp>
      <p:sp>
        <p:nvSpPr>
          <p:cNvPr id="28" name="Isosceles Triangle 27"/>
          <p:cNvSpPr/>
          <p:nvPr/>
        </p:nvSpPr>
        <p:spPr bwMode="auto">
          <a:xfrm>
            <a:off x="980937" y="224189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Isosceles Triangle 30"/>
          <p:cNvSpPr/>
          <p:nvPr/>
        </p:nvSpPr>
        <p:spPr bwMode="auto">
          <a:xfrm>
            <a:off x="676381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6" name="Isosceles Triangle 35"/>
          <p:cNvSpPr/>
          <p:nvPr/>
        </p:nvSpPr>
        <p:spPr bwMode="auto">
          <a:xfrm>
            <a:off x="6954673" y="218840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p:cNvSpPr/>
          <p:nvPr/>
        </p:nvSpPr>
        <p:spPr bwMode="auto">
          <a:xfrm>
            <a:off x="891239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130201547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2" y="291600"/>
            <a:ext cx="6959294" cy="1049837"/>
          </a:xfrm>
        </p:spPr>
        <p:txBody>
          <a:bodyPr/>
          <a:lstStyle/>
          <a:p>
            <a:r>
              <a:rPr lang="en-US" dirty="0"/>
              <a:t>Two Aspects of Bayesian Calibration:</a:t>
            </a:r>
            <a:br>
              <a:rPr lang="en-US" dirty="0"/>
            </a:br>
            <a:r>
              <a:rPr lang="en-US" dirty="0"/>
              <a:t>Formulation and Computation</a:t>
            </a:r>
            <a:endParaRPr lang="en-US" sz="2200" dirty="0"/>
          </a:p>
        </p:txBody>
      </p:sp>
      <mc:AlternateContent xmlns:mc="http://schemas.openxmlformats.org/markup-compatibility/2006" xmlns:a14="http://schemas.microsoft.com/office/drawing/2010/main">
        <mc:Choice Requires="a14">
          <p:sp>
            <p:nvSpPr>
              <p:cNvPr id="9" name="Rectangle: Rounded Corners 9"/>
              <p:cNvSpPr/>
              <p:nvPr/>
            </p:nvSpPr>
            <p:spPr bwMode="auto">
              <a:xfrm>
                <a:off x="1893120" y="3207577"/>
                <a:ext cx="2088231"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n-lt"/>
                  </a:rPr>
                  <a:t>Forward Model</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1" i="1" u="none" strike="noStrike" cap="none" normalizeH="0" baseline="0" smtClean="0">
                          <a:ln>
                            <a:noFill/>
                          </a:ln>
                          <a:solidFill>
                            <a:schemeClr val="tx1"/>
                          </a:solidFill>
                          <a:effectLst/>
                          <a:latin typeface="Cambria Math" panose="02040503050406030204" pitchFamily="18" charset="0"/>
                        </a:rPr>
                        <m:t>𝑴</m:t>
                      </m:r>
                      <m:r>
                        <a:rPr kumimoji="0" lang="en-US" sz="2000" b="1" i="1" u="none" strike="noStrike" cap="none" normalizeH="0" baseline="0" smtClean="0">
                          <a:ln>
                            <a:noFill/>
                          </a:ln>
                          <a:solidFill>
                            <a:schemeClr val="tx1"/>
                          </a:solidFill>
                          <a:effectLst/>
                          <a:latin typeface="Cambria Math" panose="02040503050406030204" pitchFamily="18" charset="0"/>
                        </a:rPr>
                        <m:t>:</m:t>
                      </m:r>
                      <m:d>
                        <m:dPr>
                          <m:ctrlPr>
                            <a:rPr kumimoji="0" lang="en-US" sz="2000" b="1" i="1" u="none" strike="noStrike" cap="none" normalizeH="0" baseline="0" smtClean="0">
                              <a:ln>
                                <a:noFill/>
                              </a:ln>
                              <a:solidFill>
                                <a:schemeClr val="tx1"/>
                              </a:solidFill>
                              <a:effectLst/>
                              <a:latin typeface="Cambria Math" panose="02040503050406030204" pitchFamily="18" charset="0"/>
                            </a:rPr>
                          </m:ctrlPr>
                        </m:dPr>
                        <m:e>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panose="02040503050406030204" pitchFamily="18" charset="0"/>
                            </a:rPr>
                            <m:t>,</m:t>
                          </m:r>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𝑚</m:t>
                              </m:r>
                            </m:sub>
                          </m:sSub>
                        </m:e>
                      </m:d>
                      <m:r>
                        <a:rPr kumimoji="0" lang="en-US" sz="2000" b="1" i="1" u="none" strike="noStrike" cap="none" normalizeH="0" baseline="0" smtClean="0">
                          <a:ln>
                            <a:noFill/>
                          </a:ln>
                          <a:solidFill>
                            <a:schemeClr val="tx1"/>
                          </a:solidFill>
                          <a:effectLst/>
                          <a:latin typeface="Cambria Math"/>
                        </a:rPr>
                        <m:t>↦</m:t>
                      </m:r>
                      <m:r>
                        <a:rPr kumimoji="0" lang="en-US" sz="2000" b="1" i="1" u="none" strike="noStrike" cap="none" normalizeH="0" baseline="0" smtClean="0">
                          <a:ln>
                            <a:noFill/>
                          </a:ln>
                          <a:solidFill>
                            <a:schemeClr val="tx1"/>
                          </a:solidFill>
                          <a:effectLst/>
                          <a:latin typeface="Cambria Math" panose="02040503050406030204" pitchFamily="18" charset="0"/>
                        </a:rPr>
                        <m:t>𝒀</m:t>
                      </m:r>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1893120" y="3207577"/>
                <a:ext cx="2088231" cy="851817"/>
              </a:xfrm>
              <a:prstGeom prst="roundRect">
                <a:avLst/>
              </a:prstGeom>
              <a:blipFill rotWithShape="1">
                <a:blip r:embed="rId2"/>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14" name="TextBox 13"/>
          <p:cNvSpPr txBox="1"/>
          <p:nvPr/>
        </p:nvSpPr>
        <p:spPr>
          <a:xfrm>
            <a:off x="7294637" y="4170907"/>
            <a:ext cx="1814437"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(posterior)</a:t>
            </a:r>
          </a:p>
        </p:txBody>
      </p:sp>
      <p:sp>
        <p:nvSpPr>
          <p:cNvPr id="6" name="Striped Right Arrow 5"/>
          <p:cNvSpPr/>
          <p:nvPr/>
        </p:nvSpPr>
        <p:spPr bwMode="auto">
          <a:xfrm>
            <a:off x="1115616" y="330944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961684"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16200000">
            <a:off x="5566482" y="411307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6" name="Rectangle: Rounded Corners 9"/>
              <p:cNvSpPr/>
              <p:nvPr/>
            </p:nvSpPr>
            <p:spPr bwMode="auto">
              <a:xfrm>
                <a:off x="4989463" y="3207577"/>
                <a:ext cx="1728192"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Likelihood</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0" i="1" u="none" strike="noStrike" cap="none" normalizeH="0" baseline="0" smtClean="0">
                          <a:ln>
                            <a:noFill/>
                          </a:ln>
                          <a:solidFill>
                            <a:schemeClr val="tx1"/>
                          </a:solidFill>
                          <a:effectLst/>
                          <a:latin typeface="Cambria Math"/>
                        </a:rPr>
                        <m:t>𝑝</m:t>
                      </m:r>
                      <m:d>
                        <m:dPr>
                          <m:ctrlPr>
                            <a:rPr kumimoji="0" lang="en-US" sz="2000" b="1" i="1" u="none" strike="noStrike" cap="none" normalizeH="0" baseline="0" smtClean="0">
                              <a:ln>
                                <a:noFill/>
                              </a:ln>
                              <a:solidFill>
                                <a:schemeClr val="tx1"/>
                              </a:solidFill>
                              <a:effectLst/>
                              <a:latin typeface="Cambria Math" panose="02040503050406030204" pitchFamily="18" charset="0"/>
                            </a:rPr>
                          </m:ctrlPr>
                        </m:dPr>
                        <m:e>
                          <m:r>
                            <a:rPr kumimoji="0" lang="en-US" sz="2000" b="1" i="1" u="none" strike="noStrike" cap="none" normalizeH="0" baseline="0" smtClean="0">
                              <a:ln>
                                <a:noFill/>
                              </a:ln>
                              <a:solidFill>
                                <a:schemeClr val="tx1"/>
                              </a:solidFill>
                              <a:effectLst/>
                              <a:latin typeface="Cambria Math"/>
                            </a:rPr>
                            <m:t>𝑫</m:t>
                          </m:r>
                          <m:r>
                            <a:rPr kumimoji="0" lang="en-US" sz="2000" b="1" i="0" u="none" strike="noStrike" cap="none" normalizeH="0" baseline="0" smtClean="0">
                              <a:ln>
                                <a:noFill/>
                              </a:ln>
                              <a:solidFill>
                                <a:schemeClr val="tx1"/>
                              </a:solidFill>
                              <a:effectLst/>
                              <a:latin typeface="Cambria Math"/>
                            </a:rPr>
                            <m:t>|</m:t>
                          </m:r>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sSub>
                                <m:sSubPr>
                                  <m:ctrlPr>
                                    <a:rPr lang="en-US" sz="2000" b="1" i="1">
                                      <a:latin typeface="Cambria Math" panose="02040503050406030204" pitchFamily="18" charset="0"/>
                                    </a:rPr>
                                  </m:ctrlPr>
                                </m:sSubPr>
                                <m:e>
                                  <m:r>
                                    <a:rPr lang="en-US" sz="2000" b="1" i="1">
                                      <a:latin typeface="Cambria Math"/>
                                    </a:rPr>
                                    <m:t>𝒙</m:t>
                                  </m:r>
                                </m:e>
                                <m:sub>
                                  <m:r>
                                    <a:rPr lang="en-US" sz="2000" i="1">
                                      <a:latin typeface="Cambria Math"/>
                                    </a:rPr>
                                    <m:t>𝑚</m:t>
                                  </m:r>
                                </m:sub>
                              </m:sSub>
                              <m:r>
                                <a:rPr lang="en-US" sz="2000" b="1" i="1" smtClean="0">
                                  <a:latin typeface="Cambria Math"/>
                                </a:rPr>
                                <m:t>,</m:t>
                              </m:r>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a:rPr>
                            <m:t> </m:t>
                          </m:r>
                        </m:e>
                      </m:d>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26" name="Rectangle: Rounded Corners 9"/>
              <p:cNvSpPr>
                <a:spLocks noRot="1" noChangeAspect="1" noMove="1" noResize="1" noEditPoints="1" noAdjustHandles="1" noChangeArrowheads="1" noChangeShapeType="1" noTextEdit="1"/>
              </p:cNvSpPr>
              <p:nvPr/>
            </p:nvSpPr>
            <p:spPr bwMode="auto">
              <a:xfrm>
                <a:off x="4989463" y="3207577"/>
                <a:ext cx="1728192" cy="851817"/>
              </a:xfrm>
              <a:prstGeom prst="roundRect">
                <a:avLst/>
              </a:prstGeom>
              <a:blipFill rotWithShape="1">
                <a:blip r:embed="rId3"/>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27" name="Striped Right Arrow 26"/>
          <p:cNvSpPr/>
          <p:nvPr/>
        </p:nvSpPr>
        <p:spPr bwMode="auto">
          <a:xfrm>
            <a:off x="4197375"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 name="Rectangle 1"/>
              <p:cNvSpPr/>
              <p:nvPr/>
            </p:nvSpPr>
            <p:spPr>
              <a:xfrm>
                <a:off x="5636610" y="2057968"/>
                <a:ext cx="4475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𝑫</m:t>
                      </m:r>
                    </m:oMath>
                  </m:oMathPara>
                </a14:m>
                <a:endParaRPr lang="en-US"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5636610" y="2057968"/>
                <a:ext cx="447558" cy="400110"/>
              </a:xfrm>
              <a:prstGeom prst="rect">
                <a:avLst/>
              </a:prstGeom>
              <a:blipFill rotWithShape="1">
                <a:blip r:embed="rId4"/>
                <a:stretch>
                  <a:fillRect/>
                </a:stretch>
              </a:blipFill>
            </p:spPr>
            <p:txBody>
              <a:bodyPr/>
              <a:lstStyle/>
              <a:p>
                <a:r>
                  <a:rPr lang="en-US">
                    <a:noFill/>
                  </a:rPr>
                  <a:t> </a:t>
                </a:r>
              </a:p>
            </p:txBody>
          </p:sp>
        </mc:Fallback>
      </mc:AlternateContent>
      <p:sp>
        <p:nvSpPr>
          <p:cNvPr id="29" name="TextBox 28"/>
          <p:cNvSpPr txBox="1"/>
          <p:nvPr/>
        </p:nvSpPr>
        <p:spPr>
          <a:xfrm>
            <a:off x="3971302" y="1950984"/>
            <a:ext cx="1589856" cy="614078"/>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solidFill>
                  <a:srgbClr val="505050"/>
                </a:solidFill>
                <a:latin typeface="+mn-lt"/>
                <a:cs typeface="Franklin Gothic Book"/>
              </a:rPr>
              <a:t>Experimental</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from SETF</a:t>
            </a:r>
          </a:p>
        </p:txBody>
      </p:sp>
      <p:sp>
        <p:nvSpPr>
          <p:cNvPr id="30" name="Striped Right Arrow 29"/>
          <p:cNvSpPr/>
          <p:nvPr/>
        </p:nvSpPr>
        <p:spPr bwMode="auto">
          <a:xfrm rot="5400000">
            <a:off x="5565527" y="252890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TextBox 31"/>
          <p:cNvSpPr txBox="1"/>
          <p:nvPr/>
        </p:nvSpPr>
        <p:spPr>
          <a:xfrm>
            <a:off x="4630254" y="4867046"/>
            <a:ext cx="2448520" cy="64817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Additional</a:t>
            </a:r>
            <a:br>
              <a:rPr lang="en-US" sz="2000" kern="1000" spc="30" dirty="0">
                <a:latin typeface="+mn-lt"/>
                <a:cs typeface="Franklin Gothic Book"/>
              </a:rPr>
            </a:br>
            <a:r>
              <a:rPr lang="en-US" sz="2000" kern="1000" spc="30" dirty="0">
                <a:latin typeface="+mn-lt"/>
                <a:cs typeface="Franklin Gothic Book"/>
              </a:rPr>
              <a:t>sources of uncertainty</a:t>
            </a:r>
          </a:p>
        </p:txBody>
      </p:sp>
      <mc:AlternateContent xmlns:mc="http://schemas.openxmlformats.org/markup-compatibility/2006" xmlns:a14="http://schemas.microsoft.com/office/drawing/2010/main">
        <mc:Choice Requires="a14">
          <p:sp>
            <p:nvSpPr>
              <p:cNvPr id="4" name="Rectangle 3"/>
              <p:cNvSpPr/>
              <p:nvPr/>
            </p:nvSpPr>
            <p:spPr>
              <a:xfrm>
                <a:off x="7581255" y="3433430"/>
                <a:ext cx="12393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𝑿</m:t>
                          </m:r>
                        </m:e>
                        <m:sub>
                          <m:r>
                            <a:rPr lang="en-US" sz="2000" b="0" i="1" smtClean="0">
                              <a:latin typeface="Cambria Math"/>
                            </a:rPr>
                            <m:t>𝑚</m:t>
                          </m:r>
                        </m:sub>
                      </m:sSub>
                      <m:r>
                        <a:rPr lang="en-US" sz="2000" b="1" i="1" smtClean="0">
                          <a:latin typeface="Cambria Math"/>
                        </a:rPr>
                        <m:t>|</m:t>
                      </m:r>
                      <m:r>
                        <a:rPr lang="en-US" sz="2000" b="1" i="1" smtClean="0">
                          <a:latin typeface="Cambria Math"/>
                        </a:rPr>
                        <m:t>𝑫</m:t>
                      </m:r>
                      <m:r>
                        <a:rPr lang="en-US" sz="2000" b="1" i="1" smtClean="0">
                          <a:latin typeface="Cambria Math"/>
                        </a:rPr>
                        <m:t>,</m:t>
                      </m:r>
                      <m:sSub>
                        <m:sSubPr>
                          <m:ctrlPr>
                            <a:rPr lang="en-US" sz="2000" b="1" i="1" smtClean="0">
                              <a:latin typeface="Cambria Math" panose="02040503050406030204" pitchFamily="18" charset="0"/>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4" name="Rectangle 3"/>
              <p:cNvSpPr>
                <a:spLocks noRot="1" noChangeAspect="1" noMove="1" noResize="1" noEditPoints="1" noAdjustHandles="1" noChangeArrowheads="1" noChangeShapeType="1" noTextEdit="1"/>
              </p:cNvSpPr>
              <p:nvPr/>
            </p:nvSpPr>
            <p:spPr>
              <a:xfrm>
                <a:off x="7581255" y="3433430"/>
                <a:ext cx="1239378" cy="400110"/>
              </a:xfrm>
              <a:prstGeom prst="rect">
                <a:avLst/>
              </a:prstGeom>
              <a:blipFill rotWithShape="1">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51520" y="3648139"/>
                <a:ext cx="791469"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a:rPr>
                            <m:t>𝑿</m:t>
                          </m:r>
                        </m:e>
                        <m:sub>
                          <m:r>
                            <a:rPr lang="en-US" sz="2000" b="0" i="1" smtClean="0">
                              <a:latin typeface="Cambria Math"/>
                            </a:rPr>
                            <m:t>𝑚</m:t>
                          </m:r>
                        </m:sub>
                      </m:sSub>
                    </m:oMath>
                  </m:oMathPara>
                </a14:m>
                <a:endParaRPr lang="en-US" sz="2000" dirty="0"/>
              </a:p>
            </p:txBody>
          </p:sp>
        </mc:Choice>
        <mc:Fallback xmlns="">
          <p:sp>
            <p:nvSpPr>
              <p:cNvPr id="35" name="Rectangle 34"/>
              <p:cNvSpPr>
                <a:spLocks noRot="1" noChangeAspect="1" noMove="1" noResize="1" noEditPoints="1" noAdjustHandles="1" noChangeArrowheads="1" noChangeShapeType="1" noTextEdit="1"/>
              </p:cNvSpPr>
              <p:nvPr/>
            </p:nvSpPr>
            <p:spPr>
              <a:xfrm>
                <a:off x="251520" y="3648139"/>
                <a:ext cx="791469" cy="40011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51520" y="3109395"/>
                <a:ext cx="79146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38" name="Rectangle 37"/>
              <p:cNvSpPr>
                <a:spLocks noRot="1" noChangeAspect="1" noMove="1" noResize="1" noEditPoints="1" noAdjustHandles="1" noChangeArrowheads="1" noChangeShapeType="1" noTextEdit="1"/>
              </p:cNvSpPr>
              <p:nvPr/>
            </p:nvSpPr>
            <p:spPr>
              <a:xfrm>
                <a:off x="251520" y="3109395"/>
                <a:ext cx="791468" cy="400110"/>
              </a:xfrm>
              <a:prstGeom prst="rect">
                <a:avLst/>
              </a:prstGeom>
              <a:blipFill rotWithShape="1">
                <a:blip r:embed="rId7"/>
                <a:stretch>
                  <a:fillRect/>
                </a:stretch>
              </a:blipFill>
            </p:spPr>
            <p:txBody>
              <a:bodyPr/>
              <a:lstStyle/>
              <a:p>
                <a:r>
                  <a:rPr lang="en-US">
                    <a:noFill/>
                  </a:rPr>
                  <a:t> </a:t>
                </a:r>
              </a:p>
            </p:txBody>
          </p:sp>
        </mc:Fallback>
      </mc:AlternateContent>
      <p:sp>
        <p:nvSpPr>
          <p:cNvPr id="39" name="TextBox 38"/>
          <p:cNvSpPr txBox="1"/>
          <p:nvPr/>
        </p:nvSpPr>
        <p:spPr>
          <a:xfrm>
            <a:off x="251520" y="4170907"/>
            <a:ext cx="1857463"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(prior)</a:t>
            </a:r>
          </a:p>
        </p:txBody>
      </p:sp>
      <p:sp>
        <p:nvSpPr>
          <p:cNvPr id="40" name="TextBox 39"/>
          <p:cNvSpPr txBox="1"/>
          <p:nvPr/>
        </p:nvSpPr>
        <p:spPr>
          <a:xfrm>
            <a:off x="251520" y="2411559"/>
            <a:ext cx="1857463" cy="738422"/>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 inputs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(w.r.t experiment)</a:t>
            </a:r>
          </a:p>
        </p:txBody>
      </p:sp>
      <p:sp>
        <p:nvSpPr>
          <p:cNvPr id="20" name="Isosceles Triangle 19"/>
          <p:cNvSpPr/>
          <p:nvPr/>
        </p:nvSpPr>
        <p:spPr bwMode="auto">
          <a:xfrm>
            <a:off x="6639713" y="255656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0" name="Isosceles Triangle 49"/>
          <p:cNvSpPr/>
          <p:nvPr/>
        </p:nvSpPr>
        <p:spPr bwMode="auto">
          <a:xfrm>
            <a:off x="6383891" y="301531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9" name="Isosceles Triangle 58"/>
          <p:cNvSpPr/>
          <p:nvPr/>
        </p:nvSpPr>
        <p:spPr bwMode="auto">
          <a:xfrm>
            <a:off x="8138892" y="510453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0" name="Isosceles Triangle 59"/>
          <p:cNvSpPr/>
          <p:nvPr/>
        </p:nvSpPr>
        <p:spPr bwMode="auto">
          <a:xfrm>
            <a:off x="7649037" y="621982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Isosceles Triangle 27"/>
          <p:cNvSpPr/>
          <p:nvPr/>
        </p:nvSpPr>
        <p:spPr bwMode="auto">
          <a:xfrm>
            <a:off x="980937" y="224189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Isosceles Triangle 30"/>
          <p:cNvSpPr/>
          <p:nvPr/>
        </p:nvSpPr>
        <p:spPr bwMode="auto">
          <a:xfrm>
            <a:off x="676381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3" name="Elbow Connector 32"/>
          <p:cNvCxnSpPr>
            <a:stCxn id="31" idx="0"/>
            <a:endCxn id="28" idx="0"/>
          </p:cNvCxnSpPr>
          <p:nvPr/>
        </p:nvCxnSpPr>
        <p:spPr bwMode="auto">
          <a:xfrm rot="16200000" flipH="1" flipV="1">
            <a:off x="3907681" y="-676289"/>
            <a:ext cx="53492" cy="5782877"/>
          </a:xfrm>
          <a:prstGeom prst="bentConnector3">
            <a:avLst>
              <a:gd name="adj1" fmla="val -427354"/>
            </a:avLst>
          </a:prstGeom>
          <a:solidFill>
            <a:schemeClr val="accent1"/>
          </a:solidFill>
          <a:ln w="19050" cap="flat" cmpd="sng" algn="ctr">
            <a:solidFill>
              <a:srgbClr val="505050"/>
            </a:solidFill>
            <a:prstDash val="solid"/>
            <a:round/>
            <a:headEnd type="none" w="med" len="med"/>
            <a:tailEnd type="none" w="med" len="med"/>
          </a:ln>
          <a:effectLst/>
        </p:spPr>
      </p:cxnSp>
      <p:sp>
        <p:nvSpPr>
          <p:cNvPr id="36" name="Isosceles Triangle 35"/>
          <p:cNvSpPr/>
          <p:nvPr/>
        </p:nvSpPr>
        <p:spPr bwMode="auto">
          <a:xfrm>
            <a:off x="6954673" y="218840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p:cNvSpPr/>
          <p:nvPr/>
        </p:nvSpPr>
        <p:spPr bwMode="auto">
          <a:xfrm>
            <a:off x="891239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1" name="Elbow Connector 40"/>
          <p:cNvCxnSpPr>
            <a:stCxn id="37" idx="0"/>
            <a:endCxn id="36" idx="0"/>
          </p:cNvCxnSpPr>
          <p:nvPr/>
        </p:nvCxnSpPr>
        <p:spPr bwMode="auto">
          <a:xfrm rot="16200000" flipV="1">
            <a:off x="7995584" y="1209542"/>
            <a:ext cx="2" cy="1957721"/>
          </a:xfrm>
          <a:prstGeom prst="bentConnector3">
            <a:avLst>
              <a:gd name="adj1" fmla="val 11430100000"/>
            </a:avLst>
          </a:prstGeom>
          <a:solidFill>
            <a:schemeClr val="accent1"/>
          </a:solidFill>
          <a:ln w="19050" cap="flat" cmpd="sng" algn="ctr">
            <a:solidFill>
              <a:srgbClr val="505050"/>
            </a:solidFill>
            <a:prstDash val="solid"/>
            <a:round/>
            <a:headEnd type="none" w="med" len="med"/>
            <a:tailEnd type="none" w="med" len="med"/>
          </a:ln>
          <a:effectLst/>
        </p:spPr>
      </p:cxnSp>
      <p:sp>
        <p:nvSpPr>
          <p:cNvPr id="34" name="TextBox 33"/>
          <p:cNvSpPr txBox="1"/>
          <p:nvPr/>
        </p:nvSpPr>
        <p:spPr>
          <a:xfrm>
            <a:off x="1042997" y="1557338"/>
            <a:ext cx="5782869" cy="360462"/>
          </a:xfrm>
          <a:prstGeom prst="rect">
            <a:avLst/>
          </a:prstGeom>
          <a:solidFill>
            <a:schemeClr val="bg1">
              <a:alpha val="80000"/>
            </a:schemeClr>
          </a:solidFill>
        </p:spPr>
        <p:txBody>
          <a:bodyPr wrap="none" lIns="0" tIns="0" rIns="0" bIns="0" rtlCol="0" anchor="ctr">
            <a:noAutofit/>
          </a:bodyPr>
          <a:lstStyle/>
          <a:p>
            <a:pPr algn="ctr">
              <a:lnSpc>
                <a:spcPct val="110000"/>
              </a:lnSpc>
              <a:spcBef>
                <a:spcPts val="0"/>
              </a:spcBef>
            </a:pPr>
            <a:r>
              <a:rPr lang="en-US" sz="2400" b="1" kern="1000" spc="30" dirty="0">
                <a:latin typeface="+mn-lt"/>
                <a:cs typeface="Franklin Gothic Book"/>
              </a:rPr>
              <a:t>Formulation</a:t>
            </a:r>
          </a:p>
        </p:txBody>
      </p:sp>
      <p:sp>
        <p:nvSpPr>
          <p:cNvPr id="42" name="TextBox 41"/>
          <p:cNvSpPr txBox="1"/>
          <p:nvPr/>
        </p:nvSpPr>
        <p:spPr>
          <a:xfrm>
            <a:off x="7016725" y="1557338"/>
            <a:ext cx="1957720" cy="360462"/>
          </a:xfrm>
          <a:prstGeom prst="rect">
            <a:avLst/>
          </a:prstGeom>
          <a:solidFill>
            <a:schemeClr val="bg1">
              <a:alpha val="80000"/>
            </a:schemeClr>
          </a:solidFill>
        </p:spPr>
        <p:txBody>
          <a:bodyPr wrap="none" lIns="0" tIns="0" rIns="0" bIns="0" rtlCol="0" anchor="ctr">
            <a:noAutofit/>
          </a:bodyPr>
          <a:lstStyle/>
          <a:p>
            <a:pPr algn="ctr">
              <a:lnSpc>
                <a:spcPct val="110000"/>
              </a:lnSpc>
              <a:spcBef>
                <a:spcPts val="0"/>
              </a:spcBef>
            </a:pPr>
            <a:r>
              <a:rPr lang="en-US" sz="2400" b="1" kern="1000" spc="30" dirty="0">
                <a:latin typeface="+mn-lt"/>
                <a:cs typeface="Franklin Gothic Book"/>
              </a:rPr>
              <a:t>Computation</a:t>
            </a:r>
          </a:p>
        </p:txBody>
      </p:sp>
    </p:spTree>
    <p:extLst>
      <p:ext uri="{BB962C8B-B14F-4D97-AF65-F5344CB8AC3E}">
        <p14:creationId xmlns:p14="http://schemas.microsoft.com/office/powerpoint/2010/main" val="204693519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Formulation of Bayesian Calibration:</a:t>
            </a:r>
            <a:br>
              <a:rPr lang="en-US" dirty="0"/>
            </a:br>
            <a:r>
              <a:rPr lang="en-US" dirty="0"/>
              <a:t>True, Experimental, and Predicted Values</a:t>
            </a:r>
          </a:p>
        </p:txBody>
      </p:sp>
      <mc:AlternateContent xmlns:mc="http://schemas.openxmlformats.org/markup-compatibility/2006" xmlns:a14="http://schemas.microsoft.com/office/drawing/2010/main">
        <mc:Choice Requires="a14">
          <p:sp>
            <p:nvSpPr>
              <p:cNvPr id="4" name="TextBox 3"/>
              <p:cNvSpPr txBox="1"/>
              <p:nvPr/>
            </p:nvSpPr>
            <p:spPr>
              <a:xfrm>
                <a:off x="476237" y="2655558"/>
                <a:ext cx="6419351" cy="45720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200" b="0" i="1" kern="1000" spc="30" smtClean="0">
                              <a:latin typeface="Cambria Math" panose="02040503050406030204" pitchFamily="18" charset="0"/>
                              <a:cs typeface="Franklin Gothic Book"/>
                            </a:rPr>
                          </m:ctrlPr>
                        </m:sSupPr>
                        <m:e>
                          <m:r>
                            <a:rPr lang="en-US" sz="2200" b="0" i="1" kern="1000" spc="30" smtClean="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e</m:t>
                          </m:r>
                          <m:r>
                            <m:rPr>
                              <m:sty m:val="p"/>
                            </m:rPr>
                            <a:rPr lang="en-US" sz="2200" b="0" i="0" kern="1000" spc="30" smtClean="0">
                              <a:latin typeface="Cambria Math"/>
                              <a:cs typeface="Franklin Gothic Book"/>
                            </a:rPr>
                            <m:t>xp</m:t>
                          </m:r>
                        </m:sup>
                      </m:sSup>
                      <m:d>
                        <m:dPr>
                          <m:ctrlPr>
                            <a:rPr lang="en-US" sz="2200" b="0" i="1" kern="1000" spc="30" smtClean="0">
                              <a:latin typeface="Cambria Math" panose="02040503050406030204" pitchFamily="18" charset="0"/>
                              <a:cs typeface="Franklin Gothic Book"/>
                            </a:rPr>
                          </m:ctrlPr>
                        </m:dPr>
                        <m:e>
                          <m:sSub>
                            <m:sSubPr>
                              <m:ctrlPr>
                                <a:rPr lang="en-US" sz="2200" b="0" i="1" kern="1000" spc="30" smtClean="0">
                                  <a:latin typeface="Cambria Math" panose="02040503050406030204" pitchFamily="18" charset="0"/>
                                </a:rPr>
                              </m:ctrlPr>
                            </m:sSubPr>
                            <m:e>
                              <m:r>
                                <a:rPr lang="en-US" sz="2200" b="1" i="1" kern="1000" spc="30" smtClean="0">
                                  <a:latin typeface="Cambria Math"/>
                                </a:rPr>
                                <m:t>𝒙</m:t>
                              </m:r>
                            </m:e>
                            <m:sub>
                              <m:r>
                                <a:rPr lang="en-US" sz="2200" b="0" i="1" kern="1000" spc="30" smtClean="0">
                                  <a:latin typeface="Cambria Math"/>
                                </a:rPr>
                                <m:t>𝑐</m:t>
                              </m:r>
                            </m:sub>
                          </m:sSub>
                          <m:r>
                            <a:rPr lang="en-US" sz="2200" b="0" i="1" kern="1000" spc="30" smtClean="0">
                              <a:latin typeface="Cambria Math"/>
                              <a:cs typeface="Franklin Gothic Book"/>
                            </a:rPr>
                            <m:t>;</m:t>
                          </m:r>
                          <m:r>
                            <a:rPr lang="en-US" sz="2200" b="0" i="1" kern="1000" spc="30" smtClean="0">
                              <a:latin typeface="Cambria Math"/>
                              <a:cs typeface="Franklin Gothic Book"/>
                            </a:rPr>
                            <m:t>𝑧</m:t>
                          </m:r>
                          <m:r>
                            <a:rPr lang="en-US" sz="2200" b="0" i="1" kern="1000" spc="30" smtClean="0">
                              <a:latin typeface="Cambria Math"/>
                              <a:cs typeface="Franklin Gothic Book"/>
                            </a:rPr>
                            <m:t>,</m:t>
                          </m:r>
                          <m:r>
                            <a:rPr lang="en-US" sz="2200" b="0" i="1" kern="1000" spc="30" smtClean="0">
                              <a:latin typeface="Cambria Math"/>
                              <a:cs typeface="Franklin Gothic Book"/>
                            </a:rPr>
                            <m:t>𝑡</m:t>
                          </m:r>
                        </m:e>
                      </m:d>
                      <m:r>
                        <a:rPr lang="en-US" sz="2200" b="0" i="1" kern="1000" spc="30" smtClean="0">
                          <a:latin typeface="Cambria Math"/>
                          <a:cs typeface="Franklin Gothic Book"/>
                        </a:rPr>
                        <m:t>=</m:t>
                      </m:r>
                      <m:sSup>
                        <m:sSupPr>
                          <m:ctrlPr>
                            <a:rPr lang="en-US" sz="2200" i="1" kern="1000" spc="30">
                              <a:latin typeface="Cambria Math" panose="02040503050406030204" pitchFamily="18" charset="0"/>
                              <a:cs typeface="Franklin Gothic Book"/>
                            </a:rPr>
                          </m:ctrlPr>
                        </m:sSupPr>
                        <m:e>
                          <m:r>
                            <a:rPr lang="en-US" sz="2200" i="1" kern="1000" spc="3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t</m:t>
                          </m:r>
                          <m:r>
                            <m:rPr>
                              <m:sty m:val="p"/>
                            </m:rPr>
                            <a:rPr lang="en-US" sz="2200" b="0" i="0" kern="1000" spc="30" smtClean="0">
                              <a:latin typeface="Cambria Math"/>
                              <a:cs typeface="Franklin Gothic Book"/>
                            </a:rPr>
                            <m:t>rue</m:t>
                          </m:r>
                        </m:sup>
                      </m:sSup>
                      <m:d>
                        <m:dPr>
                          <m:ctrlPr>
                            <a:rPr lang="en-US" sz="2200" i="1" kern="1000" spc="30">
                              <a:latin typeface="Cambria Math" panose="02040503050406030204" pitchFamily="18" charset="0"/>
                              <a:cs typeface="Franklin Gothic Book"/>
                            </a:rPr>
                          </m:ctrlPr>
                        </m:dPr>
                        <m:e>
                          <m:sSub>
                            <m:sSubPr>
                              <m:ctrlPr>
                                <a:rPr lang="en-US" sz="2200" b="1" i="1" kern="1000" spc="30" smtClean="0">
                                  <a:latin typeface="Cambria Math" panose="02040503050406030204" pitchFamily="18" charset="0"/>
                                  <a:cs typeface="Franklin Gothic Book"/>
                                </a:rPr>
                              </m:ctrlPr>
                            </m:sSubPr>
                            <m:e>
                              <m:r>
                                <a:rPr lang="en-US" sz="2200" b="1" i="1" kern="1000" spc="30" smtClean="0">
                                  <a:latin typeface="Cambria Math"/>
                                  <a:cs typeface="Franklin Gothic Book"/>
                                </a:rPr>
                                <m:t>𝒙</m:t>
                              </m:r>
                            </m:e>
                            <m:sub>
                              <m:r>
                                <a:rPr lang="en-US" sz="2200" b="0" i="1" kern="1000" spc="30" smtClean="0">
                                  <a:latin typeface="Cambria Math"/>
                                  <a:cs typeface="Franklin Gothic Book"/>
                                </a:rPr>
                                <m:t>𝑐</m:t>
                              </m:r>
                            </m:sub>
                          </m:sSub>
                          <m:r>
                            <a:rPr lang="en-US" sz="2200" i="1" kern="1000" spc="30">
                              <a:latin typeface="Cambria Math"/>
                              <a:cs typeface="Franklin Gothic Book"/>
                            </a:rPr>
                            <m:t>;</m:t>
                          </m:r>
                          <m:r>
                            <a:rPr lang="en-US" sz="2200" i="1" kern="1000" spc="30">
                              <a:latin typeface="Cambria Math"/>
                              <a:cs typeface="Franklin Gothic Book"/>
                            </a:rPr>
                            <m:t>𝑧</m:t>
                          </m:r>
                          <m:r>
                            <a:rPr lang="en-US" sz="2200" i="1" kern="1000" spc="30">
                              <a:latin typeface="Cambria Math"/>
                              <a:cs typeface="Franklin Gothic Book"/>
                            </a:rPr>
                            <m:t>,</m:t>
                          </m:r>
                          <m:r>
                            <a:rPr lang="en-US" sz="2200" i="1" kern="1000" spc="30">
                              <a:latin typeface="Cambria Math"/>
                              <a:cs typeface="Franklin Gothic Book"/>
                            </a:rPr>
                            <m:t>𝑡</m:t>
                          </m:r>
                        </m:e>
                      </m:d>
                      <m:r>
                        <a:rPr lang="en-US" sz="2200" b="0" i="1" kern="1000" spc="30" smtClean="0">
                          <a:latin typeface="Cambria Math"/>
                          <a:cs typeface="Franklin Gothic Book"/>
                        </a:rPr>
                        <m:t>+</m:t>
                      </m:r>
                      <m:r>
                        <m:rPr>
                          <m:sty m:val="p"/>
                        </m:rPr>
                        <a:rPr lang="en-US" sz="2200" b="0" i="0" kern="1000" spc="30" smtClean="0">
                          <a:latin typeface="Cambria Math"/>
                          <a:cs typeface="Franklin Gothic Book"/>
                        </a:rPr>
                        <m:t>ϵ</m:t>
                      </m:r>
                    </m:oMath>
                  </m:oMathPara>
                </a14:m>
                <a:endParaRPr lang="en-US" sz="2200" kern="1000" spc="30" dirty="0" err="1">
                  <a:latin typeface="+mn-lt"/>
                  <a:cs typeface="Franklin Gothic Book"/>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76237" y="2655558"/>
                <a:ext cx="6419351" cy="457200"/>
              </a:xfrm>
              <a:prstGeom prst="rect">
                <a:avLst/>
              </a:prstGeom>
              <a:blipFill rotWithShape="1">
                <a:blip r:embed="rId2"/>
                <a:stretch>
                  <a:fillRect l="-1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67234" y="5426562"/>
                <a:ext cx="5544926" cy="381422"/>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200" b="0" i="1" kern="1000" spc="30" smtClean="0">
                              <a:latin typeface="Cambria Math" panose="02040503050406030204" pitchFamily="18" charset="0"/>
                              <a:cs typeface="Franklin Gothic Book"/>
                            </a:rPr>
                          </m:ctrlPr>
                        </m:sSupPr>
                        <m:e>
                          <m:r>
                            <a:rPr lang="en-US" sz="2200" b="0" i="1" kern="1000" spc="30" smtClean="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t</m:t>
                          </m:r>
                          <m:r>
                            <m:rPr>
                              <m:sty m:val="p"/>
                            </m:rPr>
                            <a:rPr lang="en-US" sz="2200" b="0" i="0" kern="1000" spc="30" smtClean="0">
                              <a:latin typeface="Cambria Math"/>
                              <a:cs typeface="Franklin Gothic Book"/>
                            </a:rPr>
                            <m:t>rue</m:t>
                          </m:r>
                        </m:sup>
                      </m:sSup>
                      <m:d>
                        <m:dPr>
                          <m:ctrlPr>
                            <a:rPr lang="en-US" sz="2200" b="0" i="1" kern="1000" spc="30" smtClean="0">
                              <a:latin typeface="Cambria Math" panose="02040503050406030204" pitchFamily="18" charset="0"/>
                              <a:cs typeface="Franklin Gothic Book"/>
                            </a:rPr>
                          </m:ctrlPr>
                        </m:dPr>
                        <m:e>
                          <m:sSub>
                            <m:sSubPr>
                              <m:ctrlPr>
                                <a:rPr lang="en-US" sz="2200" b="1" i="1" kern="1000" spc="30" smtClean="0">
                                  <a:latin typeface="Cambria Math" panose="02040503050406030204" pitchFamily="18" charset="0"/>
                                  <a:cs typeface="Franklin Gothic Book"/>
                                </a:rPr>
                              </m:ctrlPr>
                            </m:sSubPr>
                            <m:e>
                              <m:r>
                                <a:rPr lang="en-US" sz="2200" b="1" i="1" kern="1000" spc="30" smtClean="0">
                                  <a:latin typeface="Cambria Math"/>
                                  <a:cs typeface="Franklin Gothic Book"/>
                                </a:rPr>
                                <m:t>𝒙</m:t>
                              </m:r>
                            </m:e>
                            <m:sub>
                              <m:r>
                                <a:rPr lang="en-US" sz="2200" b="0" i="1" kern="1000" spc="30" smtClean="0">
                                  <a:latin typeface="Cambria Math"/>
                                  <a:cs typeface="Franklin Gothic Book"/>
                                </a:rPr>
                                <m:t>𝑐</m:t>
                              </m:r>
                            </m:sub>
                          </m:sSub>
                          <m:r>
                            <a:rPr lang="en-US" sz="2200" b="0" i="1" kern="1000" spc="30" smtClean="0">
                              <a:latin typeface="Cambria Math"/>
                              <a:cs typeface="Franklin Gothic Book"/>
                            </a:rPr>
                            <m:t>;</m:t>
                          </m:r>
                          <m:r>
                            <a:rPr lang="en-US" sz="2200" b="0" i="1" kern="1000" spc="30" smtClean="0">
                              <a:latin typeface="Cambria Math"/>
                              <a:cs typeface="Franklin Gothic Book"/>
                            </a:rPr>
                            <m:t>𝑧</m:t>
                          </m:r>
                          <m:r>
                            <a:rPr lang="en-US" sz="2200" b="0" i="1" kern="1000" spc="30" smtClean="0">
                              <a:latin typeface="Cambria Math"/>
                              <a:cs typeface="Franklin Gothic Book"/>
                            </a:rPr>
                            <m:t>,</m:t>
                          </m:r>
                          <m:r>
                            <a:rPr lang="en-US" sz="2200" b="0" i="1" kern="1000" spc="30" smtClean="0">
                              <a:latin typeface="Cambria Math"/>
                              <a:cs typeface="Franklin Gothic Book"/>
                            </a:rPr>
                            <m:t>𝑡</m:t>
                          </m:r>
                        </m:e>
                      </m:d>
                      <m:r>
                        <a:rPr lang="en-US" sz="2200" b="0" i="1" kern="1000" spc="30" smtClean="0">
                          <a:latin typeface="Cambria Math"/>
                          <a:cs typeface="Franklin Gothic Book"/>
                        </a:rPr>
                        <m:t>=</m:t>
                      </m:r>
                      <m:sSup>
                        <m:sSupPr>
                          <m:ctrlPr>
                            <a:rPr lang="en-US" sz="2200" i="1" kern="1000" spc="30">
                              <a:latin typeface="Cambria Math" panose="02040503050406030204" pitchFamily="18" charset="0"/>
                              <a:cs typeface="Franklin Gothic Book"/>
                            </a:rPr>
                          </m:ctrlPr>
                        </m:sSupPr>
                        <m:e>
                          <m:r>
                            <a:rPr lang="en-US" sz="2200" i="1" kern="1000" spc="30">
                              <a:latin typeface="Cambria Math"/>
                              <a:cs typeface="Franklin Gothic Book"/>
                            </a:rPr>
                            <m:t>𝑦</m:t>
                          </m:r>
                        </m:e>
                        <m:sup>
                          <m:r>
                            <m:rPr>
                              <m:sty m:val="p"/>
                            </m:rPr>
                            <a:rPr lang="en-US" sz="2200" b="0" i="0" kern="1000" spc="30" smtClean="0">
                              <a:latin typeface="Cambria Math"/>
                              <a:cs typeface="Franklin Gothic Book"/>
                            </a:rPr>
                            <m:t>M</m:t>
                          </m:r>
                        </m:sup>
                      </m:sSup>
                      <m:d>
                        <m:dPr>
                          <m:ctrlPr>
                            <a:rPr lang="en-US" sz="2200" i="1" kern="1000" spc="30">
                              <a:latin typeface="Cambria Math" panose="02040503050406030204" pitchFamily="18" charset="0"/>
                              <a:cs typeface="Franklin Gothic Book"/>
                            </a:rPr>
                          </m:ctrlPr>
                        </m:dPr>
                        <m:e>
                          <m:sSub>
                            <m:sSubPr>
                              <m:ctrlPr>
                                <a:rPr lang="en-US" sz="2200" b="0" i="1" kern="1000" spc="30" smtClean="0">
                                  <a:latin typeface="Cambria Math" panose="02040503050406030204" pitchFamily="18" charset="0"/>
                                </a:rPr>
                              </m:ctrlPr>
                            </m:sSubPr>
                            <m:e>
                              <m:r>
                                <a:rPr lang="en-US" sz="2200" b="1" i="1" kern="1000" spc="30" smtClean="0">
                                  <a:latin typeface="Cambria Math"/>
                                </a:rPr>
                                <m:t>𝒙</m:t>
                              </m:r>
                            </m:e>
                            <m:sub>
                              <m:r>
                                <a:rPr lang="en-US" sz="2200" b="0" i="1" kern="1000" spc="30" smtClean="0">
                                  <a:latin typeface="Cambria Math"/>
                                </a:rPr>
                                <m:t>𝑐</m:t>
                              </m:r>
                            </m:sub>
                          </m:sSub>
                          <m:r>
                            <a:rPr lang="en-US" sz="2200" i="1" kern="1000" spc="30">
                              <a:latin typeface="Cambria Math"/>
                              <a:cs typeface="Franklin Gothic Book"/>
                            </a:rPr>
                            <m:t>,</m:t>
                          </m:r>
                          <m:sSub>
                            <m:sSubPr>
                              <m:ctrlPr>
                                <a:rPr lang="en-US" sz="2200" b="0" i="1" kern="1000" spc="30" smtClean="0">
                                  <a:latin typeface="Cambria Math" panose="02040503050406030204" pitchFamily="18" charset="0"/>
                                </a:rPr>
                              </m:ctrlPr>
                            </m:sSubPr>
                            <m:e>
                              <m:r>
                                <a:rPr lang="en-US" sz="2200" b="1" i="1" kern="1000" spc="30" smtClean="0">
                                  <a:latin typeface="Cambria Math"/>
                                </a:rPr>
                                <m:t>𝒙</m:t>
                              </m:r>
                            </m:e>
                            <m:sub>
                              <m:r>
                                <a:rPr lang="en-US" sz="2200" b="0" i="1" kern="1000" spc="30" smtClean="0">
                                  <a:latin typeface="Cambria Math"/>
                                </a:rPr>
                                <m:t>𝑚</m:t>
                              </m:r>
                            </m:sub>
                          </m:sSub>
                          <m:r>
                            <a:rPr lang="en-US" sz="2200" i="1" kern="1000" spc="30">
                              <a:latin typeface="Cambria Math"/>
                              <a:cs typeface="Franklin Gothic Book"/>
                            </a:rPr>
                            <m:t>;</m:t>
                          </m:r>
                          <m:r>
                            <a:rPr lang="en-US" sz="2200" i="1" kern="1000" spc="30">
                              <a:latin typeface="Cambria Math"/>
                              <a:cs typeface="Franklin Gothic Book"/>
                            </a:rPr>
                            <m:t>𝑧</m:t>
                          </m:r>
                          <m:r>
                            <a:rPr lang="en-US" sz="2200" i="1" kern="1000" spc="30">
                              <a:latin typeface="Cambria Math"/>
                              <a:cs typeface="Franklin Gothic Book"/>
                            </a:rPr>
                            <m:t>,</m:t>
                          </m:r>
                          <m:r>
                            <a:rPr lang="en-US" sz="2200" i="1" kern="1000" spc="30">
                              <a:latin typeface="Cambria Math"/>
                              <a:cs typeface="Franklin Gothic Book"/>
                            </a:rPr>
                            <m:t>𝑡</m:t>
                          </m:r>
                        </m:e>
                      </m:d>
                      <m:r>
                        <a:rPr lang="en-US" sz="2200" b="0" i="1" kern="1000" spc="30" smtClean="0">
                          <a:latin typeface="Cambria Math"/>
                          <a:cs typeface="Franklin Gothic Book"/>
                        </a:rPr>
                        <m:t>+</m:t>
                      </m:r>
                      <m:r>
                        <a:rPr lang="en-US" sz="2200" b="0" i="1" kern="1000" spc="30" smtClean="0">
                          <a:latin typeface="Cambria Math"/>
                          <a:cs typeface="Franklin Gothic Book"/>
                        </a:rPr>
                        <m:t>𝛿</m:t>
                      </m:r>
                      <m:d>
                        <m:dPr>
                          <m:ctrlPr>
                            <a:rPr lang="en-US" sz="2200" b="0" i="1" kern="1000" spc="30" smtClean="0">
                              <a:latin typeface="Cambria Math" panose="02040503050406030204" pitchFamily="18" charset="0"/>
                              <a:cs typeface="Franklin Gothic Book"/>
                            </a:rPr>
                          </m:ctrlPr>
                        </m:dPr>
                        <m:e>
                          <m:sSub>
                            <m:sSubPr>
                              <m:ctrlPr>
                                <a:rPr lang="en-US" sz="2200" b="0" i="1" kern="1000" spc="30" smtClean="0">
                                  <a:latin typeface="Cambria Math" panose="02040503050406030204" pitchFamily="18" charset="0"/>
                                </a:rPr>
                              </m:ctrlPr>
                            </m:sSubPr>
                            <m:e>
                              <m:r>
                                <a:rPr lang="en-US" sz="2200" b="1" i="1" kern="1000" spc="30" smtClean="0">
                                  <a:latin typeface="Cambria Math"/>
                                </a:rPr>
                                <m:t>𝒙</m:t>
                              </m:r>
                            </m:e>
                            <m:sub>
                              <m:r>
                                <a:rPr lang="en-US" sz="2200" b="0" i="1" kern="1000" spc="30" smtClean="0">
                                  <a:latin typeface="Cambria Math"/>
                                </a:rPr>
                                <m:t>𝑐</m:t>
                              </m:r>
                            </m:sub>
                          </m:sSub>
                          <m:r>
                            <a:rPr lang="en-US" sz="2200" b="0" i="1" kern="1000" spc="30" smtClean="0">
                              <a:latin typeface="Cambria Math" panose="02040503050406030204" pitchFamily="18" charset="0"/>
                            </a:rPr>
                            <m:t>;</m:t>
                          </m:r>
                          <m:r>
                            <a:rPr lang="en-US" sz="2200" b="0" i="1" kern="1000" spc="30" smtClean="0">
                              <a:latin typeface="Cambria Math" panose="02040503050406030204" pitchFamily="18" charset="0"/>
                            </a:rPr>
                            <m:t>𝑧</m:t>
                          </m:r>
                          <m:r>
                            <a:rPr lang="en-US" sz="2200" b="0" i="1" kern="1000" spc="30" smtClean="0">
                              <a:latin typeface="Cambria Math" panose="02040503050406030204" pitchFamily="18" charset="0"/>
                            </a:rPr>
                            <m:t>,</m:t>
                          </m:r>
                          <m:r>
                            <a:rPr lang="en-US" sz="2200" b="0" i="1" kern="1000" spc="30" smtClean="0">
                              <a:latin typeface="Cambria Math" panose="02040503050406030204" pitchFamily="18" charset="0"/>
                            </a:rPr>
                            <m:t>𝑡</m:t>
                          </m:r>
                        </m:e>
                      </m:d>
                    </m:oMath>
                  </m:oMathPara>
                </a14:m>
                <a:endParaRPr lang="en-US" sz="2200" kern="1000" spc="30" dirty="0" err="1">
                  <a:latin typeface="+mn-lt"/>
                  <a:cs typeface="Franklin Gothic Book"/>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67234" y="5426562"/>
                <a:ext cx="5544926" cy="381422"/>
              </a:xfrm>
              <a:prstGeom prst="rect">
                <a:avLst/>
              </a:prstGeom>
              <a:blipFill rotWithShape="1">
                <a:blip r:embed="rId3"/>
                <a:stretch>
                  <a:fillRect l="-1870" b="-15873"/>
                </a:stretch>
              </a:blipFill>
            </p:spPr>
            <p:txBody>
              <a:bodyPr/>
              <a:lstStyle/>
              <a:p>
                <a:r>
                  <a:rPr lang="en-US">
                    <a:noFill/>
                  </a:rPr>
                  <a:t> </a:t>
                </a:r>
              </a:p>
            </p:txBody>
          </p:sp>
        </mc:Fallback>
      </mc:AlternateContent>
      <p:sp>
        <p:nvSpPr>
          <p:cNvPr id="7" name="Rectangle 6"/>
          <p:cNvSpPr/>
          <p:nvPr/>
        </p:nvSpPr>
        <p:spPr>
          <a:xfrm>
            <a:off x="4224035" y="4865564"/>
            <a:ext cx="1103187" cy="338554"/>
          </a:xfrm>
          <a:prstGeom prst="rect">
            <a:avLst/>
          </a:prstGeom>
        </p:spPr>
        <p:txBody>
          <a:bodyPr wrap="none">
            <a:spAutoFit/>
          </a:bodyPr>
          <a:lstStyle/>
          <a:p>
            <a:r>
              <a:rPr lang="en-US" dirty="0">
                <a:solidFill>
                  <a:srgbClr val="505050"/>
                </a:solidFill>
                <a:latin typeface="+mn-lt"/>
              </a:rPr>
              <a:t>Model bias</a:t>
            </a:r>
            <a:endParaRPr lang="en-US" b="1" dirty="0">
              <a:solidFill>
                <a:srgbClr val="505050"/>
              </a:solidFill>
              <a:latin typeface="+mn-lt"/>
            </a:endParaRPr>
          </a:p>
        </p:txBody>
      </p:sp>
      <mc:AlternateContent xmlns:mc="http://schemas.openxmlformats.org/markup-compatibility/2006" xmlns:a14="http://schemas.microsoft.com/office/drawing/2010/main">
        <mc:Choice Requires="a14">
          <p:sp>
            <p:nvSpPr>
              <p:cNvPr id="8" name="Rectangle 7"/>
              <p:cNvSpPr/>
              <p:nvPr/>
            </p:nvSpPr>
            <p:spPr>
              <a:xfrm>
                <a:off x="683258" y="1556792"/>
                <a:ext cx="8209221" cy="400110"/>
              </a:xfrm>
              <a:prstGeom prst="rect">
                <a:avLst/>
              </a:prstGeom>
            </p:spPr>
            <p:txBody>
              <a:bodyPr wrap="square">
                <a:spAutoFit/>
              </a:bodyPr>
              <a:lstStyle/>
              <a:p>
                <a:r>
                  <a:rPr lang="en-US" sz="2000" dirty="0">
                    <a:latin typeface="+mn-lt"/>
                  </a:rPr>
                  <a:t>Experimental data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a:rPr>
                          <m:t>𝑦</m:t>
                        </m:r>
                      </m:e>
                      <m:sup>
                        <m:r>
                          <m:rPr>
                            <m:sty m:val="p"/>
                          </m:rPr>
                          <a:rPr lang="en-US" sz="2000" b="0" i="0" smtClean="0">
                            <a:latin typeface="Cambria Math"/>
                          </a:rPr>
                          <m:t>exp</m:t>
                        </m:r>
                      </m:sup>
                    </m:sSup>
                    <m:r>
                      <a:rPr lang="en-US" sz="2000" b="0" i="1" smtClean="0">
                        <a:latin typeface="Cambria Math"/>
                      </a:rPr>
                      <m:t> </m:t>
                    </m:r>
                  </m:oMath>
                </a14:m>
                <a:r>
                  <a:rPr lang="en-US" sz="2000" dirty="0">
                    <a:latin typeface="+mn-lt"/>
                  </a:rPr>
                  <a:t>is a </a:t>
                </a:r>
                <a:r>
                  <a:rPr lang="en-US" sz="2000" b="1" dirty="0">
                    <a:latin typeface="+mn-lt"/>
                  </a:rPr>
                  <a:t>distorted information </a:t>
                </a:r>
                <a:r>
                  <a:rPr lang="en-US" sz="2000" dirty="0">
                    <a:latin typeface="+mn-lt"/>
                  </a:rPr>
                  <a:t>of the true value</a:t>
                </a:r>
              </a:p>
            </p:txBody>
          </p:sp>
        </mc:Choice>
        <mc:Fallback xmlns="">
          <p:sp>
            <p:nvSpPr>
              <p:cNvPr id="8" name="Rectangle 7"/>
              <p:cNvSpPr>
                <a:spLocks noRot="1" noChangeAspect="1" noMove="1" noResize="1" noEditPoints="1" noAdjustHandles="1" noChangeArrowheads="1" noChangeShapeType="1" noTextEdit="1"/>
              </p:cNvSpPr>
              <p:nvPr/>
            </p:nvSpPr>
            <p:spPr>
              <a:xfrm>
                <a:off x="683258" y="1556792"/>
                <a:ext cx="8209221" cy="400110"/>
              </a:xfrm>
              <a:prstGeom prst="rect">
                <a:avLst/>
              </a:prstGeom>
              <a:blipFill rotWithShape="1">
                <a:blip r:embed="rId4"/>
                <a:stretch>
                  <a:fillRect l="-742" t="-7576" b="-257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p:cNvSpPr/>
              <p:nvPr/>
            </p:nvSpPr>
            <p:spPr>
              <a:xfrm>
                <a:off x="692261" y="4152379"/>
                <a:ext cx="7480139" cy="405624"/>
              </a:xfrm>
              <a:prstGeom prst="rect">
                <a:avLst/>
              </a:prstGeom>
            </p:spPr>
            <p:txBody>
              <a:bodyPr wrap="square">
                <a:spAutoFit/>
              </a:bodyPr>
              <a:lstStyle/>
              <a:p>
                <a:r>
                  <a:rPr lang="en-US" sz="2000" dirty="0">
                    <a:latin typeface="+mn-lt"/>
                  </a:rPr>
                  <a:t>Model prediction </a:t>
                </a:r>
                <a14:m>
                  <m:oMath xmlns:m="http://schemas.openxmlformats.org/officeDocument/2006/math">
                    <m:sSup>
                      <m:sSupPr>
                        <m:ctrlPr>
                          <a:rPr lang="en-US" sz="2000" i="1" kern="1000" spc="30">
                            <a:latin typeface="Cambria Math" panose="02040503050406030204" pitchFamily="18" charset="0"/>
                            <a:cs typeface="Franklin Gothic Book"/>
                          </a:rPr>
                        </m:ctrlPr>
                      </m:sSupPr>
                      <m:e>
                        <m:r>
                          <a:rPr lang="en-US" sz="2000" i="1" kern="1000" spc="30">
                            <a:latin typeface="Cambria Math"/>
                            <a:cs typeface="Franklin Gothic Book"/>
                          </a:rPr>
                          <m:t>𝑦</m:t>
                        </m:r>
                      </m:e>
                      <m:sup>
                        <m:r>
                          <m:rPr>
                            <m:sty m:val="p"/>
                          </m:rPr>
                          <a:rPr lang="en-US" sz="2000" kern="1000" spc="30">
                            <a:latin typeface="Cambria Math"/>
                            <a:cs typeface="Franklin Gothic Book"/>
                          </a:rPr>
                          <m:t>M</m:t>
                        </m:r>
                      </m:sup>
                    </m:sSup>
                  </m:oMath>
                </a14:m>
                <a:r>
                  <a:rPr lang="en-US" sz="2000" dirty="0">
                    <a:latin typeface="+mn-lt"/>
                  </a:rPr>
                  <a:t> is a </a:t>
                </a:r>
                <a:r>
                  <a:rPr lang="en-US" sz="2000" b="1" dirty="0">
                    <a:latin typeface="+mn-lt"/>
                  </a:rPr>
                  <a:t>distorted information </a:t>
                </a:r>
                <a:r>
                  <a:rPr lang="en-US" sz="2000" dirty="0">
                    <a:latin typeface="+mn-lt"/>
                  </a:rPr>
                  <a:t>of the true value</a:t>
                </a:r>
              </a:p>
            </p:txBody>
          </p:sp>
        </mc:Choice>
        <mc:Fallback>
          <p:sp>
            <p:nvSpPr>
              <p:cNvPr id="9" name="Rectangle 8"/>
              <p:cNvSpPr>
                <a:spLocks noRot="1" noChangeAspect="1" noMove="1" noResize="1" noEditPoints="1" noAdjustHandles="1" noChangeArrowheads="1" noChangeShapeType="1" noTextEdit="1"/>
              </p:cNvSpPr>
              <p:nvPr/>
            </p:nvSpPr>
            <p:spPr>
              <a:xfrm>
                <a:off x="692261" y="4152379"/>
                <a:ext cx="7480139" cy="405624"/>
              </a:xfrm>
              <a:prstGeom prst="rect">
                <a:avLst/>
              </a:prstGeom>
              <a:blipFill>
                <a:blip r:embed="rId5"/>
                <a:stretch>
                  <a:fillRect l="-896" t="-5970" b="-25373"/>
                </a:stretch>
              </a:blipFill>
            </p:spPr>
            <p:txBody>
              <a:bodyPr/>
              <a:lstStyle/>
              <a:p>
                <a:r>
                  <a:rPr lang="en-VI">
                    <a:noFill/>
                  </a:rPr>
                  <a:t> </a:t>
                </a:r>
              </a:p>
            </p:txBody>
          </p:sp>
        </mc:Fallback>
      </mc:AlternateContent>
      <p:cxnSp>
        <p:nvCxnSpPr>
          <p:cNvPr id="10" name="Straight Connector 9"/>
          <p:cNvCxnSpPr>
            <a:stCxn id="16" idx="2"/>
          </p:cNvCxnSpPr>
          <p:nvPr/>
        </p:nvCxnSpPr>
        <p:spPr bwMode="auto">
          <a:xfrm>
            <a:off x="4450058" y="2430180"/>
            <a:ext cx="0" cy="23393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1" name="Rectangle 10"/>
          <p:cNvSpPr/>
          <p:nvPr/>
        </p:nvSpPr>
        <p:spPr>
          <a:xfrm>
            <a:off x="323528" y="3324182"/>
            <a:ext cx="2808312" cy="646331"/>
          </a:xfrm>
          <a:prstGeom prst="rect">
            <a:avLst/>
          </a:prstGeom>
        </p:spPr>
        <p:txBody>
          <a:bodyPr wrap="square">
            <a:spAutoFit/>
          </a:bodyPr>
          <a:lstStyle/>
          <a:p>
            <a:r>
              <a:rPr lang="en-US" sz="1800" dirty="0">
                <a:solidFill>
                  <a:srgbClr val="505050"/>
                </a:solidFill>
                <a:latin typeface="+mn-lt"/>
              </a:rPr>
              <a:t>Controlled variables </a:t>
            </a:r>
            <a:br>
              <a:rPr lang="en-US" sz="1800" dirty="0">
                <a:solidFill>
                  <a:srgbClr val="505050"/>
                </a:solidFill>
                <a:latin typeface="+mn-lt"/>
              </a:rPr>
            </a:br>
            <a:r>
              <a:rPr lang="en-US" sz="1800" dirty="0">
                <a:solidFill>
                  <a:srgbClr val="505050"/>
                </a:solidFill>
                <a:latin typeface="+mn-lt"/>
              </a:rPr>
              <a:t>(e.g., pressure, heat flux)</a:t>
            </a:r>
          </a:p>
        </p:txBody>
      </p:sp>
      <p:sp>
        <p:nvSpPr>
          <p:cNvPr id="12" name="Rectangle 11"/>
          <p:cNvSpPr/>
          <p:nvPr/>
        </p:nvSpPr>
        <p:spPr>
          <a:xfrm>
            <a:off x="692261" y="2060848"/>
            <a:ext cx="2367571" cy="369332"/>
          </a:xfrm>
          <a:prstGeom prst="rect">
            <a:avLst/>
          </a:prstGeom>
        </p:spPr>
        <p:txBody>
          <a:bodyPr wrap="square">
            <a:spAutoFit/>
          </a:bodyPr>
          <a:lstStyle/>
          <a:p>
            <a:r>
              <a:rPr lang="en-US" sz="1800" dirty="0">
                <a:solidFill>
                  <a:srgbClr val="505050"/>
                </a:solidFill>
                <a:latin typeface="+mn-lt"/>
              </a:rPr>
              <a:t>multi-dimensional data</a:t>
            </a:r>
          </a:p>
        </p:txBody>
      </p:sp>
      <p:cxnSp>
        <p:nvCxnSpPr>
          <p:cNvPr id="15" name="Straight Connector 14"/>
          <p:cNvCxnSpPr/>
          <p:nvPr/>
        </p:nvCxnSpPr>
        <p:spPr bwMode="auto">
          <a:xfrm>
            <a:off x="1219075" y="3112758"/>
            <a:ext cx="0" cy="27141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6" name="Rectangle 15"/>
          <p:cNvSpPr/>
          <p:nvPr/>
        </p:nvSpPr>
        <p:spPr>
          <a:xfrm>
            <a:off x="3419872" y="2060848"/>
            <a:ext cx="2060372" cy="369332"/>
          </a:xfrm>
          <a:prstGeom prst="rect">
            <a:avLst/>
          </a:prstGeom>
        </p:spPr>
        <p:txBody>
          <a:bodyPr wrap="none">
            <a:spAutoFit/>
          </a:bodyPr>
          <a:lstStyle/>
          <a:p>
            <a:r>
              <a:rPr lang="en-US" sz="1800" dirty="0">
                <a:solidFill>
                  <a:srgbClr val="505050"/>
                </a:solidFill>
                <a:latin typeface="+mn-lt"/>
              </a:rPr>
              <a:t>measurement error,</a:t>
            </a:r>
            <a:endParaRPr lang="en-US" sz="1800" b="1" dirty="0">
              <a:solidFill>
                <a:srgbClr val="505050"/>
              </a:solidFill>
              <a:latin typeface="+mn-lt"/>
            </a:endParaRPr>
          </a:p>
        </p:txBody>
      </p:sp>
      <p:cxnSp>
        <p:nvCxnSpPr>
          <p:cNvPr id="18" name="Straight Connector 17"/>
          <p:cNvCxnSpPr/>
          <p:nvPr/>
        </p:nvCxnSpPr>
        <p:spPr bwMode="auto">
          <a:xfrm>
            <a:off x="2555776" y="5219507"/>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9" name="Rectangle 18"/>
          <p:cNvSpPr/>
          <p:nvPr/>
        </p:nvSpPr>
        <p:spPr>
          <a:xfrm>
            <a:off x="1660787" y="4850175"/>
            <a:ext cx="1777153" cy="369332"/>
          </a:xfrm>
          <a:prstGeom prst="rect">
            <a:avLst/>
          </a:prstGeom>
        </p:spPr>
        <p:txBody>
          <a:bodyPr wrap="none">
            <a:spAutoFit/>
          </a:bodyPr>
          <a:lstStyle/>
          <a:p>
            <a:r>
              <a:rPr lang="en-US" sz="1800" dirty="0">
                <a:solidFill>
                  <a:srgbClr val="505050"/>
                </a:solidFill>
                <a:latin typeface="+mn-lt"/>
              </a:rPr>
              <a:t>Computer model</a:t>
            </a:r>
            <a:endParaRPr lang="en-US" sz="1800" b="1" dirty="0">
              <a:solidFill>
                <a:srgbClr val="505050"/>
              </a:solidFill>
              <a:latin typeface="+mn-lt"/>
            </a:endParaRPr>
          </a:p>
        </p:txBody>
      </p:sp>
      <mc:AlternateContent xmlns:mc="http://schemas.openxmlformats.org/markup-compatibility/2006" xmlns:a14="http://schemas.microsoft.com/office/drawing/2010/main">
        <mc:Choice Requires="a14">
          <p:sp>
            <p:nvSpPr>
              <p:cNvPr id="20" name="Rectangle 19"/>
              <p:cNvSpPr/>
              <p:nvPr/>
            </p:nvSpPr>
            <p:spPr>
              <a:xfrm>
                <a:off x="6156175" y="5077633"/>
                <a:ext cx="2952897" cy="1015663"/>
              </a:xfrm>
              <a:prstGeom prst="rect">
                <a:avLst/>
              </a:prstGeom>
              <a:noFill/>
            </p:spPr>
            <p:txBody>
              <a:bodyPr wrap="square">
                <a:spAutoFit/>
              </a:bodyPr>
              <a:lstStyle/>
              <a:p>
                <a:r>
                  <a:rPr lang="en-US" sz="2000" dirty="0">
                    <a:latin typeface="+mn-lt"/>
                  </a:rPr>
                  <a:t>Given </a:t>
                </a:r>
                <a14:m>
                  <m:oMath xmlns:m="http://schemas.openxmlformats.org/officeDocument/2006/math">
                    <m:sSup>
                      <m:sSupPr>
                        <m:ctrlPr>
                          <a:rPr lang="en-US" sz="2000" i="1" kern="1000" spc="30">
                            <a:latin typeface="Cambria Math" panose="02040503050406030204" pitchFamily="18" charset="0"/>
                            <a:cs typeface="Franklin Gothic Book"/>
                          </a:rPr>
                        </m:ctrlPr>
                      </m:sSupPr>
                      <m:e>
                        <m:r>
                          <a:rPr lang="en-US" sz="2000" b="0" i="1" kern="1000" spc="30">
                            <a:latin typeface="Cambria Math"/>
                            <a:cs typeface="Franklin Gothic Book"/>
                          </a:rPr>
                          <m:t>𝑦</m:t>
                        </m:r>
                      </m:e>
                      <m:sup>
                        <m:r>
                          <a:rPr lang="en-US" sz="2000" b="0" i="1" kern="1000" spc="30">
                            <a:latin typeface="Cambria Math" panose="02040503050406030204" pitchFamily="18" charset="0"/>
                            <a:cs typeface="Franklin Gothic Book"/>
                          </a:rPr>
                          <m:t>𝑒</m:t>
                        </m:r>
                        <m:r>
                          <a:rPr lang="en-US" sz="2000" b="0" i="1" kern="1000" spc="30">
                            <a:latin typeface="Cambria Math"/>
                            <a:cs typeface="Franklin Gothic Book"/>
                          </a:rPr>
                          <m:t>𝑥𝑝</m:t>
                        </m:r>
                      </m:sup>
                    </m:sSup>
                    <m:d>
                      <m:dPr>
                        <m:ctrlPr>
                          <a:rPr lang="en-US" sz="2000" i="1" kern="1000" spc="30">
                            <a:latin typeface="Cambria Math" panose="02040503050406030204" pitchFamily="18" charset="0"/>
                            <a:cs typeface="Franklin Gothic Book"/>
                          </a:rPr>
                        </m:ctrlPr>
                      </m:dPr>
                      <m:e>
                        <m:sSub>
                          <m:sSubPr>
                            <m:ctrlPr>
                              <a:rPr lang="en-US" sz="2000" b="0" i="1" kern="1000" spc="30" smtClean="0">
                                <a:latin typeface="Cambria Math" panose="02040503050406030204" pitchFamily="18" charset="0"/>
                              </a:rPr>
                            </m:ctrlPr>
                          </m:sSubPr>
                          <m:e>
                            <m:r>
                              <a:rPr lang="en-US" sz="2000" b="1" i="1" kern="1000" spc="30" smtClean="0">
                                <a:latin typeface="Cambria Math"/>
                              </a:rPr>
                              <m:t>𝒙</m:t>
                            </m:r>
                          </m:e>
                          <m:sub>
                            <m:r>
                              <a:rPr lang="en-US" sz="2000" b="0" i="1" kern="1000" spc="30" smtClean="0">
                                <a:latin typeface="Cambria Math"/>
                              </a:rPr>
                              <m:t>𝑐</m:t>
                            </m:r>
                          </m:sub>
                        </m:sSub>
                        <m:r>
                          <a:rPr lang="en-US" sz="2000" b="0" i="1" kern="1000" spc="30">
                            <a:latin typeface="Cambria Math"/>
                            <a:cs typeface="Franklin Gothic Book"/>
                          </a:rPr>
                          <m:t>;</m:t>
                        </m:r>
                        <m:r>
                          <a:rPr lang="en-US" sz="2000" b="0" i="1" kern="1000" spc="30">
                            <a:latin typeface="Cambria Math"/>
                            <a:cs typeface="Franklin Gothic Book"/>
                          </a:rPr>
                          <m:t>𝑧</m:t>
                        </m:r>
                        <m:r>
                          <a:rPr lang="en-US" sz="2000" b="0" i="1" kern="1000" spc="30">
                            <a:latin typeface="Cambria Math"/>
                            <a:cs typeface="Franklin Gothic Book"/>
                          </a:rPr>
                          <m:t>,</m:t>
                        </m:r>
                        <m:r>
                          <a:rPr lang="en-US" sz="2000" b="0" i="1" kern="1000" spc="30">
                            <a:latin typeface="Cambria Math"/>
                            <a:cs typeface="Franklin Gothic Book"/>
                          </a:rPr>
                          <m:t>𝑡</m:t>
                        </m:r>
                      </m:e>
                    </m:d>
                  </m:oMath>
                </a14:m>
                <a:r>
                  <a:rPr lang="en-US" sz="2000" dirty="0">
                    <a:latin typeface="+mn-lt"/>
                  </a:rPr>
                  <a:t>,</a:t>
                </a:r>
                <a:br>
                  <a:rPr lang="en-US" sz="2000" dirty="0">
                    <a:latin typeface="+mn-lt"/>
                  </a:rPr>
                </a:br>
                <a:r>
                  <a:rPr lang="en-US" sz="2000" dirty="0">
                    <a:latin typeface="+mn-lt"/>
                  </a:rPr>
                  <a:t>what is the range of consistent </a:t>
                </a:r>
                <a14:m>
                  <m:oMath xmlns:m="http://schemas.openxmlformats.org/officeDocument/2006/math">
                    <m:sSub>
                      <m:sSubPr>
                        <m:ctrlPr>
                          <a:rPr lang="en-US" sz="2000" i="1" kern="1000" spc="30" smtClean="0">
                            <a:latin typeface="Cambria Math" panose="02040503050406030204" pitchFamily="18" charset="0"/>
                          </a:rPr>
                        </m:ctrlPr>
                      </m:sSubPr>
                      <m:e>
                        <m:r>
                          <a:rPr lang="en-US" sz="2000" b="1" i="1" kern="1000" spc="30" smtClean="0">
                            <a:latin typeface="Cambria Math"/>
                          </a:rPr>
                          <m:t>𝒙</m:t>
                        </m:r>
                      </m:e>
                      <m:sub>
                        <m:r>
                          <a:rPr lang="en-US" sz="2000" b="0" i="1" kern="1000" spc="30" smtClean="0">
                            <a:latin typeface="Cambria Math"/>
                          </a:rPr>
                          <m:t>𝑚</m:t>
                        </m:r>
                      </m:sub>
                    </m:sSub>
                  </m:oMath>
                </a14:m>
                <a:r>
                  <a:rPr lang="en-US" sz="2000" dirty="0">
                    <a:latin typeface="+mn-lt"/>
                  </a:rPr>
                  <a:t>?</a:t>
                </a:r>
              </a:p>
            </p:txBody>
          </p:sp>
        </mc:Choice>
        <mc:Fallback xmlns="">
          <p:sp>
            <p:nvSpPr>
              <p:cNvPr id="20" name="Rectangle 19"/>
              <p:cNvSpPr>
                <a:spLocks noRot="1" noChangeAspect="1" noMove="1" noResize="1" noEditPoints="1" noAdjustHandles="1" noChangeArrowheads="1" noChangeShapeType="1" noTextEdit="1"/>
              </p:cNvSpPr>
              <p:nvPr/>
            </p:nvSpPr>
            <p:spPr>
              <a:xfrm>
                <a:off x="6156175" y="5077633"/>
                <a:ext cx="2952897" cy="1015663"/>
              </a:xfrm>
              <a:prstGeom prst="rect">
                <a:avLst/>
              </a:prstGeom>
              <a:blipFill rotWithShape="1">
                <a:blip r:embed="rId6"/>
                <a:stretch>
                  <a:fillRect l="-2273" t="-2994" b="-9581"/>
                </a:stretch>
              </a:blipFill>
            </p:spPr>
            <p:txBody>
              <a:bodyPr/>
              <a:lstStyle/>
              <a:p>
                <a:r>
                  <a:rPr lang="en-US">
                    <a:noFill/>
                  </a:rPr>
                  <a:t> </a:t>
                </a:r>
              </a:p>
            </p:txBody>
          </p:sp>
        </mc:Fallback>
      </mc:AlternateContent>
      <p:cxnSp>
        <p:nvCxnSpPr>
          <p:cNvPr id="23" name="Straight Connector 22"/>
          <p:cNvCxnSpPr/>
          <p:nvPr/>
        </p:nvCxnSpPr>
        <p:spPr bwMode="auto">
          <a:xfrm>
            <a:off x="1691010" y="2421625"/>
            <a:ext cx="0" cy="233933"/>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25" name="Straight Connector 24"/>
          <p:cNvCxnSpPr/>
          <p:nvPr/>
        </p:nvCxnSpPr>
        <p:spPr bwMode="auto">
          <a:xfrm>
            <a:off x="4775629" y="5219506"/>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26" name="Straight Connector 25"/>
          <p:cNvCxnSpPr/>
          <p:nvPr/>
        </p:nvCxnSpPr>
        <p:spPr bwMode="auto">
          <a:xfrm>
            <a:off x="3443518" y="5853000"/>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7" name="Rectangle 26"/>
          <p:cNvSpPr/>
          <p:nvPr/>
        </p:nvSpPr>
        <p:spPr>
          <a:xfrm>
            <a:off x="2483768" y="6114125"/>
            <a:ext cx="1919500" cy="369332"/>
          </a:xfrm>
          <a:prstGeom prst="rect">
            <a:avLst/>
          </a:prstGeom>
        </p:spPr>
        <p:txBody>
          <a:bodyPr wrap="none">
            <a:spAutoFit/>
          </a:bodyPr>
          <a:lstStyle/>
          <a:p>
            <a:r>
              <a:rPr lang="en-US" sz="1800" dirty="0">
                <a:solidFill>
                  <a:srgbClr val="505050"/>
                </a:solidFill>
                <a:latin typeface="+mn-lt"/>
              </a:rPr>
              <a:t>Model parameters</a:t>
            </a:r>
            <a:endParaRPr lang="en-US" sz="1800" b="1" dirty="0">
              <a:solidFill>
                <a:srgbClr val="505050"/>
              </a:solidFill>
              <a:latin typeface="+mn-lt"/>
            </a:endParaRPr>
          </a:p>
        </p:txBody>
      </p:sp>
    </p:spTree>
    <p:extLst>
      <p:ext uri="{BB962C8B-B14F-4D97-AF65-F5344CB8AC3E}">
        <p14:creationId xmlns:p14="http://schemas.microsoft.com/office/powerpoint/2010/main" val="24516602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1" y="291600"/>
            <a:ext cx="5375120" cy="905151"/>
          </a:xfrm>
        </p:spPr>
        <p:txBody>
          <a:bodyPr/>
          <a:lstStyle/>
          <a:p>
            <a:r>
              <a:rPr lang="en-US" dirty="0">
                <a:solidFill>
                  <a:srgbClr val="505050"/>
                </a:solidFill>
              </a:rPr>
              <a:t>Normal Likelihood and Flat Prior:</a:t>
            </a:r>
            <a:br>
              <a:rPr lang="en-US" dirty="0">
                <a:solidFill>
                  <a:srgbClr val="505050"/>
                </a:solidFill>
              </a:rPr>
            </a:br>
            <a:r>
              <a:rPr lang="en-US" dirty="0">
                <a:solidFill>
                  <a:srgbClr val="505050"/>
                </a:solidFill>
              </a:rPr>
              <a:t>Posterior Formulation</a:t>
            </a:r>
          </a:p>
        </p:txBody>
      </p:sp>
      <mc:AlternateContent xmlns:mc="http://schemas.openxmlformats.org/markup-compatibility/2006">
        <mc:Choice xmlns:a14="http://schemas.microsoft.com/office/drawing/2010/main" Requires="a14">
          <p:sp>
            <p:nvSpPr>
              <p:cNvPr id="29" name="Rectangle 28"/>
              <p:cNvSpPr/>
              <p:nvPr/>
            </p:nvSpPr>
            <p:spPr>
              <a:xfrm>
                <a:off x="551611" y="3115070"/>
                <a:ext cx="7533986" cy="4579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kern="1000" spc="30" smtClean="0">
                          <a:latin typeface="Cambria Math"/>
                        </a:rPr>
                        <m:t>𝑝</m:t>
                      </m:r>
                      <m:d>
                        <m:dPr>
                          <m:ctrlPr>
                            <a:rPr lang="en-US" sz="2000" i="1" kern="1000" spc="30">
                              <a:latin typeface="Cambria Math" panose="02040503050406030204" pitchFamily="18" charset="0"/>
                            </a:rPr>
                          </m:ctrlPr>
                        </m:dPr>
                        <m:e>
                          <m:sSup>
                            <m:sSupPr>
                              <m:ctrlPr>
                                <a:rPr lang="en-US" sz="2000" i="1" kern="1000" spc="30">
                                  <a:latin typeface="Cambria Math" panose="02040503050406030204" pitchFamily="18" charset="0"/>
                                </a:rPr>
                              </m:ctrlPr>
                            </m:sSupPr>
                            <m:e>
                              <m:r>
                                <a:rPr lang="en-US" sz="2000" i="1" kern="1000" spc="30">
                                  <a:latin typeface="Cambria Math"/>
                                </a:rPr>
                                <m:t>𝑦</m:t>
                              </m:r>
                            </m:e>
                            <m:sup>
                              <m:r>
                                <m:rPr>
                                  <m:sty m:val="p"/>
                                </m:rPr>
                                <a:rPr lang="en-US" sz="2000" kern="1000" spc="30">
                                  <a:latin typeface="Cambria Math"/>
                                </a:rPr>
                                <m:t>exp</m:t>
                              </m:r>
                            </m:sup>
                          </m:sSup>
                          <m:r>
                            <a:rPr lang="en-US" sz="2000" b="1" i="1" kern="1000" spc="30" smtClean="0">
                              <a:latin typeface="Cambria Math"/>
                            </a:rPr>
                            <m:t>|</m:t>
                          </m:r>
                          <m:sSub>
                            <m:sSubPr>
                              <m:ctrlPr>
                                <a:rPr lang="en-US" sz="2000" b="1" i="1" kern="1000" spc="30" smtClean="0">
                                  <a:latin typeface="Cambria Math" panose="02040503050406030204" pitchFamily="18" charset="0"/>
                                </a:rPr>
                              </m:ctrlPr>
                            </m:sSubPr>
                            <m:e>
                              <m:r>
                                <a:rPr lang="en-US" sz="2000" b="1" i="1" kern="1000" spc="30" smtClean="0">
                                  <a:latin typeface="Cambria Math"/>
                                </a:rPr>
                                <m:t>𝒙</m:t>
                              </m:r>
                            </m:e>
                            <m:sub>
                              <m:r>
                                <a:rPr lang="en-US" sz="2000" b="0" i="1" kern="1000" spc="30" smtClean="0">
                                  <a:latin typeface="Cambria Math"/>
                                </a:rPr>
                                <m:t>𝑚</m:t>
                              </m:r>
                            </m:sub>
                          </m:sSub>
                        </m:e>
                      </m:d>
                      <m:r>
                        <a:rPr lang="en-US" sz="2000" b="0" i="1" kern="1000" spc="30" smtClean="0">
                          <a:latin typeface="Cambria Math"/>
                        </a:rPr>
                        <m:t>~</m:t>
                      </m:r>
                      <m:r>
                        <a:rPr lang="en-US" sz="2000" i="1">
                          <a:latin typeface="Cambria Math" panose="02040503050406030204" pitchFamily="18" charset="0"/>
                        </a:rPr>
                        <m:t>𝑁</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a:rPr>
                                    <m:t>𝑦</m:t>
                                  </m:r>
                                </m:e>
                              </m:acc>
                            </m:e>
                            <m:sup>
                              <m:r>
                                <a:rPr lang="en-US" sz="2000" i="1">
                                  <a:latin typeface="Cambria Math" panose="02040503050406030204" pitchFamily="18" charset="0"/>
                                </a:rPr>
                                <m:t>𝑀</m:t>
                              </m:r>
                            </m:sup>
                          </m:sSup>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𝑏</m:t>
                              </m:r>
                            </m:sub>
                          </m:sSub>
                          <m:r>
                            <a:rPr lang="en-US" sz="2000">
                              <a:latin typeface="Cambria Math" panose="02040503050406030204" pitchFamily="18" charset="0"/>
                            </a:rPr>
                            <m:t>,</m:t>
                          </m:r>
                          <m:r>
                            <a:rPr lang="en-US" sz="2000" b="1" i="1" smtClean="0">
                              <a:latin typeface="Cambria Math" panose="02040503050406030204" pitchFamily="18" charset="0"/>
                            </a:rPr>
                            <m:t> </m:t>
                          </m:r>
                          <m:r>
                            <a:rPr lang="en-US" sz="2000" b="1" i="1">
                              <a:latin typeface="Cambria Math" panose="02040503050406030204" pitchFamily="18" charset="0"/>
                            </a:rPr>
                            <m:t>𝑽</m:t>
                          </m:r>
                          <m:sSub>
                            <m:sSubPr>
                              <m:ctrlPr>
                                <a:rPr lang="en-US" sz="2000" b="1"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𝑤</m:t>
                              </m:r>
                            </m:sub>
                          </m:sSub>
                          <m:sSup>
                            <m:sSupPr>
                              <m:ctrlPr>
                                <a:rPr lang="en-US" sz="2000" b="1" i="1">
                                  <a:latin typeface="Cambria Math" panose="02040503050406030204" pitchFamily="18" charset="0"/>
                                </a:rPr>
                              </m:ctrlPr>
                            </m:sSupPr>
                            <m:e>
                              <m:r>
                                <a:rPr lang="en-US" sz="2000" b="1" i="1">
                                  <a:latin typeface="Cambria Math" panose="02040503050406030204" pitchFamily="18" charset="0"/>
                                </a:rPr>
                                <m:t>𝑽</m:t>
                              </m:r>
                            </m:e>
                            <m:sup>
                              <m:r>
                                <a:rPr lang="en-US" sz="2000" b="1" i="1">
                                  <a:latin typeface="Cambria Math" panose="02040503050406030204" pitchFamily="18" charset="0"/>
                                </a:rPr>
                                <m:t>𝑻</m:t>
                              </m:r>
                            </m:sup>
                          </m:sSup>
                          <m:r>
                            <a:rPr lang="en-US" sz="2000">
                              <a:latin typeface="Cambria Math" panose="02040503050406030204" pitchFamily="18" charset="0"/>
                            </a:rPr>
                            <m:t>+</m:t>
                          </m:r>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Sub>
                              <m:r>
                                <a:rPr lang="en-US" sz="2000" i="1">
                                  <a:latin typeface="Cambria Math" panose="02040503050406030204" pitchFamily="18" charset="0"/>
                                </a:rPr>
                                <m:t>𝑆</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𝑡𝑟</m:t>
                                  </m:r>
                                </m:sub>
                              </m:sSub>
                            </m:sub>
                          </m:sSub>
                          <m:sSubSup>
                            <m:sSubSupPr>
                              <m:ctrlPr>
                                <a:rPr lang="en-US" sz="2000" i="1">
                                  <a:latin typeface="Cambria Math" panose="02040503050406030204" pitchFamily="18" charset="0"/>
                                </a:rPr>
                              </m:ctrlPr>
                            </m:sSubSup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up>
                              <m:r>
                                <a:rPr lang="en-US" sz="2000" b="1" i="1">
                                  <a:latin typeface="Cambria Math" panose="02040503050406030204" pitchFamily="18" charset="0"/>
                                </a:rPr>
                                <m:t>𝑻</m:t>
                              </m:r>
                            </m:sup>
                          </m:sSubSup>
                          <m: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𝑏</m:t>
                              </m:r>
                            </m:sub>
                          </m:sSub>
                          <m:r>
                            <a:rPr lang="en-US" sz="2000">
                              <a:latin typeface="Cambria Math" panose="02040503050406030204" pitchFamily="18" charset="0"/>
                            </a:rPr>
                            <m:t>+</m:t>
                          </m:r>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𝜎</m:t>
                              </m:r>
                            </m:e>
                            <m:sub>
                              <m:r>
                                <m:rPr>
                                  <m:sty m:val="p"/>
                                </m:rPr>
                                <a:rPr lang="en-US" sz="2000" kern="1000" spc="30">
                                  <a:latin typeface="Cambria Math" panose="02040503050406030204" pitchFamily="18" charset="0"/>
                                </a:rPr>
                                <m:t>exp</m:t>
                              </m:r>
                            </m:sub>
                            <m:sup>
                              <m:r>
                                <a:rPr lang="en-US" sz="2000" i="1" kern="1000" spc="30">
                                  <a:latin typeface="Cambria Math" panose="02040503050406030204" pitchFamily="18" charset="0"/>
                                </a:rPr>
                                <m:t>2</m:t>
                              </m:r>
                            </m:sup>
                          </m:sSubSup>
                          <m:r>
                            <a:rPr lang="en-US" sz="2000" b="1" i="1">
                              <a:latin typeface="Cambria Math" panose="02040503050406030204" pitchFamily="18" charset="0"/>
                            </a:rPr>
                            <m:t>𝑰</m:t>
                          </m:r>
                        </m:e>
                      </m:d>
                    </m:oMath>
                  </m:oMathPara>
                </a14:m>
                <a:endParaRPr lang="en-US" sz="2000" dirty="0"/>
              </a:p>
            </p:txBody>
          </p:sp>
        </mc:Choice>
        <mc:Fallback>
          <p:sp>
            <p:nvSpPr>
              <p:cNvPr id="29" name="Rectangle 28"/>
              <p:cNvSpPr>
                <a:spLocks noRot="1" noChangeAspect="1" noMove="1" noResize="1" noEditPoints="1" noAdjustHandles="1" noChangeArrowheads="1" noChangeShapeType="1" noTextEdit="1"/>
              </p:cNvSpPr>
              <p:nvPr/>
            </p:nvSpPr>
            <p:spPr>
              <a:xfrm>
                <a:off x="551611" y="3115070"/>
                <a:ext cx="7533986" cy="457946"/>
              </a:xfrm>
              <a:prstGeom prst="rect">
                <a:avLst/>
              </a:prstGeom>
              <a:blipFill>
                <a:blip r:embed="rId3"/>
                <a:stretch>
                  <a:fillRect b="-5333"/>
                </a:stretch>
              </a:blipFill>
            </p:spPr>
            <p:txBody>
              <a:bodyPr/>
              <a:lstStyle/>
              <a:p>
                <a:r>
                  <a:rPr lang="en-VI">
                    <a:noFill/>
                  </a:rPr>
                  <a:t> </a:t>
                </a:r>
              </a:p>
            </p:txBody>
          </p:sp>
        </mc:Fallback>
      </mc:AlternateContent>
      <p:cxnSp>
        <p:nvCxnSpPr>
          <p:cNvPr id="30" name="Straight Connector 29"/>
          <p:cNvCxnSpPr/>
          <p:nvPr/>
        </p:nvCxnSpPr>
        <p:spPr bwMode="auto">
          <a:xfrm flipH="1">
            <a:off x="3547034" y="3573018"/>
            <a:ext cx="832975"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2" name="Straight Connector 31"/>
          <p:cNvCxnSpPr/>
          <p:nvPr/>
        </p:nvCxnSpPr>
        <p:spPr bwMode="auto">
          <a:xfrm flipH="1">
            <a:off x="4659321" y="3573018"/>
            <a:ext cx="1712879"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4" name="Straight Connector 33"/>
          <p:cNvCxnSpPr/>
          <p:nvPr/>
        </p:nvCxnSpPr>
        <p:spPr bwMode="auto">
          <a:xfrm flipH="1">
            <a:off x="6595882" y="3573018"/>
            <a:ext cx="496274"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6" name="Straight Connector 35"/>
          <p:cNvCxnSpPr/>
          <p:nvPr/>
        </p:nvCxnSpPr>
        <p:spPr bwMode="auto">
          <a:xfrm flipH="1">
            <a:off x="7305659" y="3573018"/>
            <a:ext cx="650717"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3458251" y="3573017"/>
            <a:ext cx="1329773" cy="584775"/>
          </a:xfrm>
          <a:prstGeom prst="rect">
            <a:avLst/>
          </a:prstGeom>
          <a:ln w="6350">
            <a:noFill/>
          </a:ln>
        </p:spPr>
        <p:txBody>
          <a:bodyPr wrap="square">
            <a:spAutoFit/>
          </a:bodyPr>
          <a:lstStyle/>
          <a:p>
            <a:r>
              <a:rPr lang="en-US" dirty="0">
                <a:solidFill>
                  <a:srgbClr val="505050"/>
                </a:solidFill>
                <a:latin typeface="+mn-lt"/>
              </a:rPr>
              <a:t>GP </a:t>
            </a:r>
            <a:br>
              <a:rPr lang="en-US" dirty="0">
                <a:solidFill>
                  <a:srgbClr val="505050"/>
                </a:solidFill>
                <a:latin typeface="+mn-lt"/>
              </a:rPr>
            </a:br>
            <a:r>
              <a:rPr lang="en-US" dirty="0" err="1">
                <a:solidFill>
                  <a:srgbClr val="505050"/>
                </a:solidFill>
                <a:latin typeface="+mn-lt"/>
              </a:rPr>
              <a:t>metamodel</a:t>
            </a:r>
            <a:endParaRPr lang="en-US" i="1" dirty="0">
              <a:solidFill>
                <a:srgbClr val="505050"/>
              </a:solidFill>
              <a:latin typeface="+mn-lt"/>
            </a:endParaRPr>
          </a:p>
        </p:txBody>
      </p:sp>
      <p:sp>
        <p:nvSpPr>
          <p:cNvPr id="39" name="Rectangle 38"/>
          <p:cNvSpPr/>
          <p:nvPr/>
        </p:nvSpPr>
        <p:spPr>
          <a:xfrm>
            <a:off x="4645131" y="3573018"/>
            <a:ext cx="1727070" cy="584775"/>
          </a:xfrm>
          <a:prstGeom prst="rect">
            <a:avLst/>
          </a:prstGeom>
          <a:ln w="6350">
            <a:noFill/>
          </a:ln>
        </p:spPr>
        <p:txBody>
          <a:bodyPr wrap="square">
            <a:spAutoFit/>
          </a:bodyPr>
          <a:lstStyle/>
          <a:p>
            <a:r>
              <a:rPr lang="en-US" dirty="0">
                <a:solidFill>
                  <a:srgbClr val="505050"/>
                </a:solidFill>
                <a:latin typeface="+mn-lt"/>
              </a:rPr>
              <a:t>Principal Comp. truncation</a:t>
            </a:r>
            <a:endParaRPr lang="en-US" i="1" dirty="0">
              <a:solidFill>
                <a:srgbClr val="505050"/>
              </a:solidFill>
              <a:latin typeface="+mn-lt"/>
            </a:endParaRPr>
          </a:p>
        </p:txBody>
      </p:sp>
      <p:sp>
        <p:nvSpPr>
          <p:cNvPr id="40" name="Rectangle 39"/>
          <p:cNvSpPr/>
          <p:nvPr/>
        </p:nvSpPr>
        <p:spPr>
          <a:xfrm>
            <a:off x="6444531" y="3573018"/>
            <a:ext cx="791766" cy="584775"/>
          </a:xfrm>
          <a:prstGeom prst="rect">
            <a:avLst/>
          </a:prstGeom>
          <a:ln w="6350">
            <a:noFill/>
          </a:ln>
        </p:spPr>
        <p:txBody>
          <a:bodyPr wrap="square">
            <a:spAutoFit/>
          </a:bodyPr>
          <a:lstStyle/>
          <a:p>
            <a:r>
              <a:rPr lang="en-US" dirty="0">
                <a:solidFill>
                  <a:srgbClr val="505050"/>
                </a:solidFill>
                <a:latin typeface="+mn-lt"/>
              </a:rPr>
              <a:t>Model</a:t>
            </a:r>
            <a:br>
              <a:rPr lang="en-US" dirty="0">
                <a:solidFill>
                  <a:srgbClr val="505050"/>
                </a:solidFill>
                <a:latin typeface="+mn-lt"/>
              </a:rPr>
            </a:br>
            <a:r>
              <a:rPr lang="en-US" dirty="0">
                <a:solidFill>
                  <a:srgbClr val="505050"/>
                </a:solidFill>
                <a:latin typeface="+mn-lt"/>
              </a:rPr>
              <a:t>bias</a:t>
            </a:r>
            <a:endParaRPr lang="en-US" i="1" dirty="0">
              <a:solidFill>
                <a:srgbClr val="505050"/>
              </a:solidFill>
              <a:latin typeface="+mn-lt"/>
            </a:endParaRPr>
          </a:p>
        </p:txBody>
      </p:sp>
      <p:sp>
        <p:nvSpPr>
          <p:cNvPr id="41" name="Rectangle 40"/>
          <p:cNvSpPr/>
          <p:nvPr/>
        </p:nvSpPr>
        <p:spPr>
          <a:xfrm>
            <a:off x="7164288" y="3573016"/>
            <a:ext cx="1440160" cy="338554"/>
          </a:xfrm>
          <a:prstGeom prst="rect">
            <a:avLst/>
          </a:prstGeom>
          <a:ln w="6350">
            <a:noFill/>
          </a:ln>
        </p:spPr>
        <p:txBody>
          <a:bodyPr wrap="square">
            <a:spAutoFit/>
          </a:bodyPr>
          <a:lstStyle/>
          <a:p>
            <a:r>
              <a:rPr lang="en-US" dirty="0">
                <a:solidFill>
                  <a:srgbClr val="505050"/>
                </a:solidFill>
                <a:latin typeface="+mn-lt"/>
              </a:rPr>
              <a:t>measurement</a:t>
            </a:r>
          </a:p>
        </p:txBody>
      </p:sp>
      <p:sp>
        <p:nvSpPr>
          <p:cNvPr id="42" name="Rectangle 41"/>
          <p:cNvSpPr/>
          <p:nvPr/>
        </p:nvSpPr>
        <p:spPr>
          <a:xfrm>
            <a:off x="3532529" y="2780928"/>
            <a:ext cx="4423847" cy="369332"/>
          </a:xfrm>
          <a:prstGeom prst="rect">
            <a:avLst/>
          </a:prstGeom>
        </p:spPr>
        <p:txBody>
          <a:bodyPr wrap="square">
            <a:spAutoFit/>
          </a:bodyPr>
          <a:lstStyle/>
          <a:p>
            <a:pPr algn="ctr"/>
            <a:r>
              <a:rPr lang="en-US" sz="1800" dirty="0">
                <a:solidFill>
                  <a:srgbClr val="505050"/>
                </a:solidFill>
                <a:latin typeface="+mn-lt"/>
              </a:rPr>
              <a:t>Multiple sources of variance</a:t>
            </a:r>
            <a:endParaRPr lang="en-US" sz="1800" b="1" i="1" dirty="0">
              <a:solidFill>
                <a:srgbClr val="505050"/>
              </a:solidFill>
              <a:latin typeface="+mn-lt"/>
            </a:endParaRPr>
          </a:p>
        </p:txBody>
      </p:sp>
      <p:sp>
        <p:nvSpPr>
          <p:cNvPr id="60" name="Rectangle 59"/>
          <p:cNvSpPr/>
          <p:nvPr/>
        </p:nvSpPr>
        <p:spPr>
          <a:xfrm>
            <a:off x="611560" y="2636912"/>
            <a:ext cx="1188132" cy="353943"/>
          </a:xfrm>
          <a:prstGeom prst="rect">
            <a:avLst/>
          </a:prstGeom>
        </p:spPr>
        <p:txBody>
          <a:bodyPr wrap="square">
            <a:spAutoFit/>
          </a:bodyPr>
          <a:lstStyle/>
          <a:p>
            <a:r>
              <a:rPr lang="en-US" sz="1700" b="1" dirty="0">
                <a:latin typeface="+mn-lt"/>
              </a:rPr>
              <a:t>Likelihood</a:t>
            </a:r>
            <a:endParaRPr lang="en-US" sz="1700" b="1" i="1" dirty="0">
              <a:latin typeface="+mn-lt"/>
            </a:endParaRPr>
          </a:p>
        </p:txBody>
      </p:sp>
      <mc:AlternateContent xmlns:mc="http://schemas.openxmlformats.org/markup-compatibility/2006" xmlns:a14="http://schemas.microsoft.com/office/drawing/2010/main">
        <mc:Choice Requires="a14">
          <p:sp>
            <p:nvSpPr>
              <p:cNvPr id="6" name="TextBox 5"/>
              <p:cNvSpPr txBox="1"/>
              <p:nvPr/>
            </p:nvSpPr>
            <p:spPr>
              <a:xfrm>
                <a:off x="944761" y="1933710"/>
                <a:ext cx="6049292" cy="43204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200" b="0" i="1" kern="1000" spc="30" smtClean="0">
                              <a:latin typeface="Cambria Math" panose="02040503050406030204" pitchFamily="18" charset="0"/>
                              <a:cs typeface="Franklin Gothic Book"/>
                            </a:rPr>
                          </m:ctrlPr>
                        </m:sSupPr>
                        <m:e>
                          <m:r>
                            <a:rPr lang="en-US" sz="2200" b="0" i="1" kern="1000" spc="30" smtClean="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exp</m:t>
                          </m:r>
                        </m:sup>
                      </m:sSup>
                      <m:d>
                        <m:dPr>
                          <m:ctrlPr>
                            <a:rPr lang="en-US" sz="2200" b="0" i="1" kern="1000" spc="30" smtClean="0">
                              <a:latin typeface="Cambria Math" panose="02040503050406030204" pitchFamily="18" charset="0"/>
                              <a:cs typeface="Franklin Gothic Book"/>
                            </a:rPr>
                          </m:ctrlPr>
                        </m:dPr>
                        <m:e>
                          <m:r>
                            <a:rPr lang="en-US" sz="2200" b="0" i="1" kern="1000" spc="30" smtClean="0">
                              <a:latin typeface="Cambria Math"/>
                              <a:cs typeface="Franklin Gothic Book"/>
                            </a:rPr>
                            <m:t>𝑧</m:t>
                          </m:r>
                          <m:r>
                            <a:rPr lang="en-US" sz="2200" b="0" i="1" kern="1000" spc="30" smtClean="0">
                              <a:latin typeface="Cambria Math"/>
                              <a:cs typeface="Franklin Gothic Book"/>
                            </a:rPr>
                            <m:t>,</m:t>
                          </m:r>
                          <m:r>
                            <a:rPr lang="en-US" sz="2200" b="0" i="1" kern="1000" spc="30" smtClean="0">
                              <a:latin typeface="Cambria Math"/>
                              <a:cs typeface="Franklin Gothic Book"/>
                            </a:rPr>
                            <m:t>𝑡</m:t>
                          </m:r>
                        </m:e>
                      </m:d>
                      <m:r>
                        <a:rPr lang="en-US" sz="2200" b="0" i="1" kern="1000" spc="30" smtClean="0">
                          <a:latin typeface="Cambria Math"/>
                          <a:cs typeface="Franklin Gothic Book"/>
                        </a:rPr>
                        <m:t>=</m:t>
                      </m:r>
                      <m:sSup>
                        <m:sSupPr>
                          <m:ctrlPr>
                            <a:rPr lang="en-US" sz="2200" i="1" kern="1000" spc="30">
                              <a:latin typeface="Cambria Math" panose="02040503050406030204" pitchFamily="18" charset="0"/>
                              <a:cs typeface="Franklin Gothic Book"/>
                            </a:rPr>
                          </m:ctrlPr>
                        </m:sSupPr>
                        <m:e>
                          <m:r>
                            <a:rPr lang="en-US" sz="2200" i="1" kern="1000" spc="30">
                              <a:latin typeface="Cambria Math"/>
                              <a:cs typeface="Franklin Gothic Book"/>
                            </a:rPr>
                            <m:t>𝑦</m:t>
                          </m:r>
                        </m:e>
                        <m:sup>
                          <m:r>
                            <m:rPr>
                              <m:sty m:val="p"/>
                            </m:rPr>
                            <a:rPr lang="en-US" sz="2200" b="0" i="0" kern="1000" spc="30" smtClean="0">
                              <a:latin typeface="Cambria Math"/>
                              <a:cs typeface="Franklin Gothic Book"/>
                            </a:rPr>
                            <m:t>M</m:t>
                          </m:r>
                        </m:sup>
                      </m:sSup>
                      <m:d>
                        <m:dPr>
                          <m:ctrlPr>
                            <a:rPr lang="en-US" sz="2200" i="1" kern="1000" spc="30">
                              <a:latin typeface="Cambria Math" panose="02040503050406030204" pitchFamily="18" charset="0"/>
                              <a:cs typeface="Franklin Gothic Book"/>
                            </a:rPr>
                          </m:ctrlPr>
                        </m:dPr>
                        <m:e>
                          <m:sSub>
                            <m:sSubPr>
                              <m:ctrlPr>
                                <a:rPr lang="en-US" sz="2200" b="1" i="1" kern="1000" spc="30" smtClean="0">
                                  <a:latin typeface="Cambria Math" panose="02040503050406030204" pitchFamily="18" charset="0"/>
                                  <a:cs typeface="Franklin Gothic Book"/>
                                </a:rPr>
                              </m:ctrlPr>
                            </m:sSubPr>
                            <m:e>
                              <m:r>
                                <a:rPr lang="en-US" sz="2200" b="1" i="1" kern="1000" spc="30" smtClean="0">
                                  <a:latin typeface="Cambria Math"/>
                                  <a:cs typeface="Franklin Gothic Book"/>
                                </a:rPr>
                                <m:t>𝒙</m:t>
                              </m:r>
                            </m:e>
                            <m:sub>
                              <m:r>
                                <a:rPr lang="en-US" sz="2200" b="0" i="1" kern="1000" spc="30" smtClean="0">
                                  <a:latin typeface="Cambria Math"/>
                                  <a:cs typeface="Franklin Gothic Book"/>
                                </a:rPr>
                                <m:t>𝑚</m:t>
                              </m:r>
                            </m:sub>
                          </m:sSub>
                          <m:r>
                            <a:rPr lang="en-US" sz="2200" i="1" kern="1000" spc="30">
                              <a:latin typeface="Cambria Math"/>
                              <a:cs typeface="Franklin Gothic Book"/>
                            </a:rPr>
                            <m:t>;</m:t>
                          </m:r>
                          <m:r>
                            <a:rPr lang="en-US" sz="2200" i="1" kern="1000" spc="30">
                              <a:latin typeface="Cambria Math"/>
                              <a:cs typeface="Franklin Gothic Book"/>
                            </a:rPr>
                            <m:t>𝑧</m:t>
                          </m:r>
                          <m:r>
                            <a:rPr lang="en-US" sz="2200" i="1" kern="1000" spc="30">
                              <a:latin typeface="Cambria Math"/>
                              <a:cs typeface="Franklin Gothic Book"/>
                            </a:rPr>
                            <m:t>,</m:t>
                          </m:r>
                          <m:r>
                            <a:rPr lang="en-US" sz="2200" i="1" kern="1000" spc="30">
                              <a:latin typeface="Cambria Math"/>
                              <a:cs typeface="Franklin Gothic Book"/>
                            </a:rPr>
                            <m:t>𝑡</m:t>
                          </m:r>
                        </m:e>
                      </m:d>
                      <m:r>
                        <a:rPr lang="en-US" sz="2200" i="1" kern="1000" spc="30">
                          <a:latin typeface="Cambria Math"/>
                          <a:cs typeface="Franklin Gothic Book"/>
                        </a:rPr>
                        <m:t>+</m:t>
                      </m:r>
                      <m:r>
                        <a:rPr lang="en-US" sz="2200" i="1" kern="1000" spc="30">
                          <a:latin typeface="Cambria Math"/>
                          <a:cs typeface="Franklin Gothic Book"/>
                        </a:rPr>
                        <m:t>𝛿</m:t>
                      </m:r>
                      <m:d>
                        <m:dPr>
                          <m:ctrlPr>
                            <a:rPr lang="en-US" sz="2200" i="1" kern="1000" spc="30">
                              <a:latin typeface="Cambria Math" panose="02040503050406030204" pitchFamily="18" charset="0"/>
                              <a:cs typeface="Franklin Gothic Book"/>
                            </a:rPr>
                          </m:ctrlPr>
                        </m:dPr>
                        <m:e>
                          <m:r>
                            <a:rPr lang="en-US" sz="2200" b="0" i="1" kern="1000" spc="30" smtClean="0">
                              <a:latin typeface="Cambria Math" panose="02040503050406030204" pitchFamily="18" charset="0"/>
                            </a:rPr>
                            <m:t>𝑧</m:t>
                          </m:r>
                          <m:r>
                            <a:rPr lang="en-US" sz="2200" b="0" i="1" kern="1000" spc="30" smtClean="0">
                              <a:latin typeface="Cambria Math" panose="02040503050406030204" pitchFamily="18" charset="0"/>
                            </a:rPr>
                            <m:t>,</m:t>
                          </m:r>
                          <m:r>
                            <a:rPr lang="en-US" sz="2200" b="0" i="1" kern="1000" spc="30" smtClean="0">
                              <a:latin typeface="Cambria Math" panose="02040503050406030204" pitchFamily="18" charset="0"/>
                            </a:rPr>
                            <m:t>𝑡</m:t>
                          </m:r>
                        </m:e>
                      </m:d>
                      <m:r>
                        <a:rPr lang="en-US" sz="2200" b="0" i="1" kern="1000" spc="30" smtClean="0">
                          <a:latin typeface="Cambria Math"/>
                        </a:rPr>
                        <m:t>+</m:t>
                      </m:r>
                      <m:r>
                        <a:rPr lang="en-US" sz="2200" b="0" i="1" kern="1000" spc="30" smtClean="0">
                          <a:latin typeface="Cambria Math"/>
                        </a:rPr>
                        <m:t>𝜖</m:t>
                      </m:r>
                    </m:oMath>
                  </m:oMathPara>
                </a14:m>
                <a:endParaRPr lang="en-US" sz="2200" kern="1000" spc="30" dirty="0" err="1">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44761" y="1933710"/>
                <a:ext cx="6049292" cy="432048"/>
              </a:xfrm>
              <a:prstGeom prst="rect">
                <a:avLst/>
              </a:prstGeom>
              <a:blipFill rotWithShape="1">
                <a:blip r:embed="rId4"/>
                <a:stretch>
                  <a:fillRect l="-1714" b="-2817"/>
                </a:stretch>
              </a:blipFill>
            </p:spPr>
            <p:txBody>
              <a:bodyPr/>
              <a:lstStyle/>
              <a:p>
                <a:r>
                  <a:rPr lang="en-US">
                    <a:noFill/>
                  </a:rPr>
                  <a:t> </a:t>
                </a:r>
              </a:p>
            </p:txBody>
          </p:sp>
        </mc:Fallback>
      </mc:AlternateContent>
      <p:sp>
        <p:nvSpPr>
          <p:cNvPr id="50" name="Rectangle 49"/>
          <p:cNvSpPr/>
          <p:nvPr/>
        </p:nvSpPr>
        <p:spPr>
          <a:xfrm>
            <a:off x="2097385" y="1387590"/>
            <a:ext cx="936773" cy="369332"/>
          </a:xfrm>
          <a:prstGeom prst="rect">
            <a:avLst/>
          </a:prstGeom>
        </p:spPr>
        <p:txBody>
          <a:bodyPr wrap="square">
            <a:spAutoFit/>
          </a:bodyPr>
          <a:lstStyle/>
          <a:p>
            <a:pPr algn="ctr"/>
            <a:r>
              <a:rPr lang="en-US" sz="1800" dirty="0">
                <a:solidFill>
                  <a:srgbClr val="505050"/>
                </a:solidFill>
                <a:latin typeface="+mn-lt"/>
              </a:rPr>
              <a:t>GP</a:t>
            </a:r>
            <a:endParaRPr lang="en-US" sz="1800" i="1" dirty="0">
              <a:solidFill>
                <a:srgbClr val="505050"/>
              </a:solidFill>
              <a:latin typeface="+mn-lt"/>
            </a:endParaRPr>
          </a:p>
        </p:txBody>
      </p:sp>
      <p:sp>
        <p:nvSpPr>
          <p:cNvPr id="53" name="Rectangle 52"/>
          <p:cNvSpPr/>
          <p:nvPr/>
        </p:nvSpPr>
        <p:spPr>
          <a:xfrm>
            <a:off x="3876707" y="1403484"/>
            <a:ext cx="982631" cy="369332"/>
          </a:xfrm>
          <a:prstGeom prst="rect">
            <a:avLst/>
          </a:prstGeom>
        </p:spPr>
        <p:txBody>
          <a:bodyPr wrap="square" anchor="ctr">
            <a:spAutoFit/>
          </a:bodyPr>
          <a:lstStyle/>
          <a:p>
            <a:pPr algn="ctr"/>
            <a:r>
              <a:rPr lang="en-US" sz="1800" dirty="0">
                <a:solidFill>
                  <a:srgbClr val="505050"/>
                </a:solidFill>
                <a:latin typeface="+mn-lt"/>
              </a:rPr>
              <a:t>GP</a:t>
            </a:r>
            <a:endParaRPr lang="en-US" sz="1800" i="1" dirty="0">
              <a:solidFill>
                <a:srgbClr val="505050"/>
              </a:solidFill>
              <a:latin typeface="+mn-lt"/>
            </a:endParaRPr>
          </a:p>
        </p:txBody>
      </p:sp>
      <p:sp>
        <p:nvSpPr>
          <p:cNvPr id="54" name="Rectangle 53"/>
          <p:cNvSpPr/>
          <p:nvPr/>
        </p:nvSpPr>
        <p:spPr>
          <a:xfrm>
            <a:off x="4895912" y="1401447"/>
            <a:ext cx="1080368" cy="369332"/>
          </a:xfrm>
          <a:prstGeom prst="rect">
            <a:avLst/>
          </a:prstGeom>
        </p:spPr>
        <p:txBody>
          <a:bodyPr wrap="square" anchor="ctr">
            <a:spAutoFit/>
          </a:bodyPr>
          <a:lstStyle/>
          <a:p>
            <a:pPr algn="ctr"/>
            <a:r>
              <a:rPr lang="en-US" sz="1800" dirty="0">
                <a:solidFill>
                  <a:srgbClr val="505050"/>
                </a:solidFill>
                <a:latin typeface="+mn-lt"/>
              </a:rPr>
              <a:t>Gaussian</a:t>
            </a:r>
            <a:endParaRPr lang="en-US" sz="1800" i="1" dirty="0">
              <a:solidFill>
                <a:srgbClr val="505050"/>
              </a:solidFill>
              <a:latin typeface="+mn-lt"/>
            </a:endParaRPr>
          </a:p>
        </p:txBody>
      </p:sp>
      <p:sp>
        <p:nvSpPr>
          <p:cNvPr id="56" name="Rectangle 55"/>
          <p:cNvSpPr/>
          <p:nvPr/>
        </p:nvSpPr>
        <p:spPr>
          <a:xfrm>
            <a:off x="755576" y="1387590"/>
            <a:ext cx="711863" cy="369332"/>
          </a:xfrm>
          <a:prstGeom prst="rect">
            <a:avLst/>
          </a:prstGeom>
        </p:spPr>
        <p:txBody>
          <a:bodyPr wrap="square">
            <a:spAutoFit/>
          </a:bodyPr>
          <a:lstStyle/>
          <a:p>
            <a:r>
              <a:rPr lang="en-US" sz="1800" b="1" dirty="0">
                <a:latin typeface="+mn-lt"/>
              </a:rPr>
              <a:t>given</a:t>
            </a:r>
            <a:endParaRPr lang="en-US" sz="1800" b="1" i="1" dirty="0">
              <a:latin typeface="+mn-lt"/>
            </a:endParaRPr>
          </a:p>
        </p:txBody>
      </p:sp>
      <mc:AlternateContent xmlns:mc="http://schemas.openxmlformats.org/markup-compatibility/2006">
        <mc:Choice xmlns:a14="http://schemas.microsoft.com/office/drawing/2010/main" Requires="a14">
          <p:sp>
            <p:nvSpPr>
              <p:cNvPr id="65" name="Rectangle 64"/>
              <p:cNvSpPr/>
              <p:nvPr/>
            </p:nvSpPr>
            <p:spPr>
              <a:xfrm>
                <a:off x="6516217" y="1623599"/>
                <a:ext cx="2303934" cy="936347"/>
              </a:xfrm>
              <a:prstGeom prst="rect">
                <a:avLst/>
              </a:prstGeom>
            </p:spPr>
            <p:txBody>
              <a:bodyPr wrap="square">
                <a:spAutoFit/>
              </a:bodyPr>
              <a:lstStyle/>
              <a:p>
                <a:r>
                  <a:rPr lang="en-US" sz="1800" dirty="0">
                    <a:latin typeface="+mn-lt"/>
                  </a:rPr>
                  <a:t>Consider only data</a:t>
                </a:r>
                <a:br>
                  <a:rPr lang="en-US" sz="1800" dirty="0">
                    <a:latin typeface="+mn-lt"/>
                  </a:rPr>
                </a:br>
                <a:r>
                  <a:rPr lang="en-US" sz="1800" dirty="0">
                    <a:latin typeface="+mn-lt"/>
                  </a:rPr>
                  <a:t>from one FEBA Test.</a:t>
                </a:r>
                <a:br>
                  <a:rPr lang="en-US" sz="1800" dirty="0">
                    <a:latin typeface="+mn-lt"/>
                  </a:rPr>
                </a:br>
                <a:r>
                  <a:rPr lang="en-US" sz="1800" dirty="0">
                    <a:latin typeface="+mn-lt"/>
                  </a:rPr>
                  <a:t>No</a:t>
                </a:r>
                <a:r>
                  <a:rPr lang="en-US" sz="1800" b="0" dirty="0">
                    <a:latin typeface="+mn-lt"/>
                  </a:rPr>
                  <a:t> </a:t>
                </a:r>
                <a14:m>
                  <m:oMath xmlns:m="http://schemas.openxmlformats.org/officeDocument/2006/math">
                    <m:sSub>
                      <m:sSubPr>
                        <m:ctrlPr>
                          <a:rPr lang="en-US" sz="1800" b="0" i="1" smtClean="0">
                            <a:latin typeface="Cambria Math" panose="02040503050406030204" pitchFamily="18" charset="0"/>
                          </a:rPr>
                        </m:ctrlPr>
                      </m:sSubPr>
                      <m:e>
                        <m:r>
                          <a:rPr lang="en-US" sz="1800" b="1" i="1" smtClean="0">
                            <a:latin typeface="Cambria Math"/>
                          </a:rPr>
                          <m:t>𝒙</m:t>
                        </m:r>
                      </m:e>
                      <m:sub>
                        <m:r>
                          <a:rPr lang="en-US" sz="1800" b="0" i="1" smtClean="0">
                            <a:latin typeface="Cambria Math"/>
                          </a:rPr>
                          <m:t>𝑐</m:t>
                        </m:r>
                      </m:sub>
                    </m:sSub>
                  </m:oMath>
                </a14:m>
                <a:r>
                  <a:rPr lang="en-US" sz="1800" b="0" dirty="0">
                    <a:latin typeface="+mn-lt"/>
                  </a:rPr>
                  <a:t> in formulation.</a:t>
                </a:r>
              </a:p>
            </p:txBody>
          </p:sp>
        </mc:Choice>
        <mc:Fallback>
          <p:sp>
            <p:nvSpPr>
              <p:cNvPr id="65" name="Rectangle 64"/>
              <p:cNvSpPr>
                <a:spLocks noRot="1" noChangeAspect="1" noMove="1" noResize="1" noEditPoints="1" noAdjustHandles="1" noChangeArrowheads="1" noChangeShapeType="1" noTextEdit="1"/>
              </p:cNvSpPr>
              <p:nvPr/>
            </p:nvSpPr>
            <p:spPr>
              <a:xfrm>
                <a:off x="6516217" y="1623599"/>
                <a:ext cx="2303934" cy="936347"/>
              </a:xfrm>
              <a:prstGeom prst="rect">
                <a:avLst/>
              </a:prstGeom>
              <a:blipFill>
                <a:blip r:embed="rId5"/>
                <a:stretch>
                  <a:fillRect l="-2381" t="-3247" b="-7792"/>
                </a:stretch>
              </a:blipFill>
            </p:spPr>
            <p:txBody>
              <a:bodyPr/>
              <a:lstStyle/>
              <a:p>
                <a:r>
                  <a:rPr lang="en-VI">
                    <a:noFill/>
                  </a:rPr>
                  <a:t> </a:t>
                </a:r>
              </a:p>
            </p:txBody>
          </p:sp>
        </mc:Fallback>
      </mc:AlternateContent>
      <p:cxnSp>
        <p:nvCxnSpPr>
          <p:cNvPr id="28" name="Straight Connector 27"/>
          <p:cNvCxnSpPr/>
          <p:nvPr/>
        </p:nvCxnSpPr>
        <p:spPr bwMode="auto">
          <a:xfrm>
            <a:off x="755576" y="2990855"/>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graphicFrame>
            <p:nvGraphicFramePr>
              <p:cNvPr id="31" name="Table 30"/>
              <p:cNvGraphicFramePr>
                <a:graphicFrameLocks noGrp="1"/>
              </p:cNvGraphicFramePr>
              <p:nvPr>
                <p:extLst>
                  <p:ext uri="{D42A27DB-BD31-4B8C-83A1-F6EECF244321}">
                    <p14:modId xmlns:p14="http://schemas.microsoft.com/office/powerpoint/2010/main" val="1494788003"/>
                  </p:ext>
                </p:extLst>
              </p:nvPr>
            </p:nvGraphicFramePr>
            <p:xfrm>
              <a:off x="251520" y="4143712"/>
              <a:ext cx="5330883" cy="2453640"/>
            </p:xfrm>
            <a:graphic>
              <a:graphicData uri="http://schemas.openxmlformats.org/drawingml/2006/table">
                <a:tbl>
                  <a:tblPr firstRow="1" bandRow="1">
                    <a:tableStyleId>{5C22544A-7EE6-4342-B048-85BDC9FD1C3A}</a:tableStyleId>
                  </a:tblPr>
                  <a:tblGrid>
                    <a:gridCol w="508318">
                      <a:extLst>
                        <a:ext uri="{9D8B030D-6E8A-4147-A177-3AD203B41FA5}">
                          <a16:colId xmlns:a16="http://schemas.microsoft.com/office/drawing/2014/main" val="20000"/>
                        </a:ext>
                      </a:extLst>
                    </a:gridCol>
                    <a:gridCol w="4822565">
                      <a:extLst>
                        <a:ext uri="{9D8B030D-6E8A-4147-A177-3AD203B41FA5}">
                          <a16:colId xmlns:a16="http://schemas.microsoft.com/office/drawing/2014/main" val="20001"/>
                        </a:ext>
                      </a:extLst>
                    </a:gridCol>
                  </a:tblGrid>
                  <a:tr h="302260">
                    <a:tc>
                      <a:txBody>
                        <a:bodyPr/>
                        <a:lstStyle/>
                        <a:p>
                          <a:pPr algn="ctr"/>
                          <a:r>
                            <a:rPr lang="en-US" sz="1700" dirty="0">
                              <a:solidFill>
                                <a:schemeClr val="tx1"/>
                              </a:solidFill>
                              <a:latin typeface="+mn-lt"/>
                            </a:rPr>
                            <a:t>No</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700" b="1" dirty="0">
                              <a:solidFill>
                                <a:schemeClr val="tx1"/>
                              </a:solidFill>
                              <a:latin typeface="+mn-lt"/>
                            </a:rPr>
                            <a:t>Calibration</a:t>
                          </a:r>
                          <a:r>
                            <a:rPr lang="en-US" sz="1700" b="1" baseline="0" dirty="0">
                              <a:solidFill>
                                <a:schemeClr val="tx1"/>
                              </a:solidFill>
                              <a:latin typeface="+mn-lt"/>
                            </a:rPr>
                            <a:t> Schemes</a:t>
                          </a:r>
                          <a:endParaRPr lang="en-US" sz="1700" b="1"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34318">
                    <a:tc>
                      <a:txBody>
                        <a:bodyPr/>
                        <a:lstStyle/>
                        <a:p>
                          <a:pPr algn="ctr"/>
                          <a:r>
                            <a:rPr lang="en-US" sz="1700" dirty="0">
                              <a:solidFill>
                                <a:schemeClr val="tx1"/>
                              </a:solidFill>
                              <a:latin typeface="+mn-lt"/>
                            </a:rPr>
                            <a:t>1</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l"/>
                          <a:r>
                            <a:rPr lang="en-US" sz="1700" dirty="0">
                              <a:solidFill>
                                <a:schemeClr val="tx1"/>
                              </a:solidFill>
                              <a:latin typeface="+mn-lt"/>
                            </a:rPr>
                            <a:t>With</a:t>
                          </a:r>
                          <a:r>
                            <a:rPr lang="en-US" sz="1700" baseline="0" dirty="0">
                              <a:solidFill>
                                <a:schemeClr val="tx1"/>
                              </a:solidFill>
                              <a:latin typeface="+mn-lt"/>
                            </a:rPr>
                            <a:t> </a:t>
                          </a:r>
                          <a14:m>
                            <m:oMath xmlns:m="http://schemas.openxmlformats.org/officeDocument/2006/math">
                              <m:r>
                                <a:rPr lang="en-US" sz="1700" b="0" i="1" baseline="0" smtClean="0">
                                  <a:solidFill>
                                    <a:schemeClr val="tx1"/>
                                  </a:solidFill>
                                  <a:latin typeface="Cambria Math"/>
                                </a:rPr>
                                <m:t>𝛿</m:t>
                              </m:r>
                              <m:r>
                                <a:rPr lang="en-US" sz="1700" b="0" i="1" baseline="0" smtClean="0">
                                  <a:solidFill>
                                    <a:schemeClr val="tx1"/>
                                  </a:solidFill>
                                  <a:latin typeface="Cambria Math"/>
                                </a:rPr>
                                <m:t>, </m:t>
                              </m:r>
                            </m:oMath>
                          </a14:m>
                          <a:r>
                            <a:rPr lang="en-US" sz="1700" b="1" dirty="0">
                              <a:solidFill>
                                <a:schemeClr val="tx1"/>
                              </a:solidFill>
                              <a:latin typeface="+mn-lt"/>
                            </a:rPr>
                            <a:t>all types of data</a:t>
                          </a: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334318">
                    <a:tc>
                      <a:txBody>
                        <a:bodyPr/>
                        <a:lstStyle/>
                        <a:p>
                          <a:pPr algn="ctr"/>
                          <a:r>
                            <a:rPr lang="en-US" sz="1700" dirty="0">
                              <a:solidFill>
                                <a:schemeClr val="tx1"/>
                              </a:solidFill>
                              <a:latin typeface="+mn-lt"/>
                            </a:rPr>
                            <a:t>2</a:t>
                          </a:r>
                        </a:p>
                      </a:txBody>
                      <a:tcPr>
                        <a:lnB w="12700" cmpd="sng">
                          <a:noFill/>
                        </a:lnB>
                        <a:solidFill>
                          <a:schemeClr val="bg1"/>
                        </a:solidFill>
                      </a:tcPr>
                    </a:tc>
                    <a:tc>
                      <a:txBody>
                        <a:bodyPr/>
                        <a:lstStyle/>
                        <a:p>
                          <a:pPr algn="l"/>
                          <a14:m>
                            <m:oMath xmlns:m="http://schemas.openxmlformats.org/officeDocument/2006/math">
                              <m:r>
                                <m:rPr>
                                  <m:nor/>
                                </m:rPr>
                                <a:rPr lang="en-US" sz="1700" dirty="0" smtClean="0">
                                  <a:solidFill>
                                    <a:schemeClr val="tx1"/>
                                  </a:solidFill>
                                  <a:latin typeface="+mn-lt"/>
                                </a:rPr>
                                <m:t>With</m:t>
                              </m:r>
                              <m:r>
                                <m:rPr>
                                  <m:nor/>
                                </m:rPr>
                                <a:rPr lang="en-US" sz="1700" baseline="0" dirty="0" smtClean="0">
                                  <a:solidFill>
                                    <a:schemeClr val="tx1"/>
                                  </a:solidFill>
                                  <a:latin typeface="+mn-lt"/>
                                </a:rPr>
                                <m:t> </m:t>
                              </m:r>
                              <m:r>
                                <a:rPr lang="en-US" sz="1700" b="0" i="1" baseline="0" smtClean="0">
                                  <a:solidFill>
                                    <a:schemeClr val="tx1"/>
                                  </a:solidFill>
                                  <a:latin typeface="Cambria Math"/>
                                </a:rPr>
                                <m:t>𝛿</m:t>
                              </m:r>
                              <m:r>
                                <a:rPr lang="en-US" sz="1700" b="0" i="1" baseline="0" smtClean="0">
                                  <a:solidFill>
                                    <a:schemeClr val="tx1"/>
                                  </a:solidFill>
                                  <a:latin typeface="Cambria Math"/>
                                </a:rPr>
                                <m:t>, </m:t>
                              </m:r>
                            </m:oMath>
                          </a14:m>
                          <a:r>
                            <a:rPr lang="en-US" sz="1700" b="1" dirty="0">
                              <a:solidFill>
                                <a:schemeClr val="tx1"/>
                              </a:solidFill>
                              <a:latin typeface="+mn-lt"/>
                            </a:rPr>
                            <a:t>agains</a:t>
                          </a:r>
                          <a:r>
                            <a:rPr lang="en-US" sz="1700" b="1" baseline="0" dirty="0">
                              <a:solidFill>
                                <a:schemeClr val="tx1"/>
                              </a:solidFill>
                              <a:latin typeface="+mn-lt"/>
                            </a:rPr>
                            <a:t>t clad temperature (TC) data  only</a:t>
                          </a:r>
                          <a:endParaRPr lang="en-US" sz="1700" b="1" dirty="0">
                            <a:solidFill>
                              <a:schemeClr val="tx1"/>
                            </a:solidFill>
                            <a:latin typeface="+mn-lt"/>
                          </a:endParaRPr>
                        </a:p>
                      </a:txBody>
                      <a:tcPr>
                        <a:lnB w="12700" cmpd="sng">
                          <a:noFill/>
                        </a:lnB>
                        <a:solidFill>
                          <a:schemeClr val="bg1"/>
                        </a:solidFill>
                      </a:tcPr>
                    </a:tc>
                    <a:extLst>
                      <a:ext uri="{0D108BD9-81ED-4DB2-BD59-A6C34878D82A}">
                        <a16:rowId xmlns:a16="http://schemas.microsoft.com/office/drawing/2014/main" val="10002"/>
                      </a:ext>
                    </a:extLst>
                  </a:tr>
                  <a:tr h="334318">
                    <a:tc>
                      <a:txBody>
                        <a:bodyPr/>
                        <a:lstStyle/>
                        <a:p>
                          <a:pPr algn="ctr"/>
                          <a:r>
                            <a:rPr lang="en-US" sz="1700" dirty="0">
                              <a:solidFill>
                                <a:schemeClr val="tx1"/>
                              </a:solidFill>
                              <a:latin typeface="+mn-lt"/>
                            </a:rPr>
                            <a:t>3</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14:m>
                            <m:oMath xmlns:m="http://schemas.openxmlformats.org/officeDocument/2006/math">
                              <m:r>
                                <m:rPr>
                                  <m:nor/>
                                </m:rPr>
                                <a:rPr lang="en-US" sz="1700" dirty="0" smtClean="0">
                                  <a:solidFill>
                                    <a:schemeClr val="tx1"/>
                                  </a:solidFill>
                                  <a:latin typeface="+mn-lt"/>
                                </a:rPr>
                                <m:t>With</m:t>
                              </m:r>
                              <m:r>
                                <m:rPr>
                                  <m:nor/>
                                </m:rPr>
                                <a:rPr lang="en-US" sz="1700" baseline="0" dirty="0" smtClean="0">
                                  <a:solidFill>
                                    <a:schemeClr val="tx1"/>
                                  </a:solidFill>
                                  <a:latin typeface="+mn-lt"/>
                                </a:rPr>
                                <m:t> </m:t>
                              </m:r>
                              <m:r>
                                <a:rPr lang="en-US" sz="1700" b="0" i="1" baseline="0" smtClean="0">
                                  <a:solidFill>
                                    <a:schemeClr val="tx1"/>
                                  </a:solidFill>
                                  <a:latin typeface="Cambria Math"/>
                                </a:rPr>
                                <m:t>𝛿</m:t>
                              </m:r>
                              <m:r>
                                <m:rPr>
                                  <m:nor/>
                                </m:rPr>
                                <a:rPr lang="en-US" sz="1700" b="0" i="0" baseline="0" smtClean="0">
                                  <a:solidFill>
                                    <a:schemeClr val="tx1"/>
                                  </a:solidFill>
                                  <a:latin typeface="Cambria Math"/>
                                </a:rPr>
                                <m:t>, </m:t>
                              </m:r>
                            </m:oMath>
                          </a14:m>
                          <a:r>
                            <a:rPr lang="en-US" sz="1700" b="1" dirty="0">
                              <a:solidFill>
                                <a:schemeClr val="tx1"/>
                              </a:solidFill>
                              <a:latin typeface="+mn-lt"/>
                            </a:rPr>
                            <a:t>against</a:t>
                          </a:r>
                          <a:r>
                            <a:rPr lang="en-US" sz="1700" b="1" baseline="0" dirty="0">
                              <a:solidFill>
                                <a:schemeClr val="tx1"/>
                              </a:solidFill>
                              <a:latin typeface="+mn-lt"/>
                            </a:rPr>
                            <a:t> pressure drop (DP) data only</a:t>
                          </a:r>
                          <a:endParaRPr lang="en-US" sz="1700" b="1"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34318">
                    <a:tc>
                      <a:txBody>
                        <a:bodyPr/>
                        <a:lstStyle/>
                        <a:p>
                          <a:pPr algn="ctr"/>
                          <a:r>
                            <a:rPr lang="en-US" sz="1700" dirty="0">
                              <a:solidFill>
                                <a:schemeClr val="tx1"/>
                              </a:solidFill>
                              <a:latin typeface="+mn-lt"/>
                            </a:rPr>
                            <a:t>4</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lang="en-US" sz="1700" dirty="0" smtClean="0">
                                  <a:solidFill>
                                    <a:schemeClr val="tx1"/>
                                  </a:solidFill>
                                  <a:latin typeface="+mn-lt"/>
                                </a:rPr>
                                <m:t>With</m:t>
                              </m:r>
                              <m:r>
                                <m:rPr>
                                  <m:nor/>
                                </m:rPr>
                                <a:rPr lang="en-US" sz="1700" baseline="0" dirty="0" smtClean="0">
                                  <a:solidFill>
                                    <a:schemeClr val="tx1"/>
                                  </a:solidFill>
                                  <a:latin typeface="+mn-lt"/>
                                </a:rPr>
                                <m:t> </m:t>
                              </m:r>
                              <m:r>
                                <a:rPr lang="en-US" sz="1700" b="0" i="1" baseline="0" smtClean="0">
                                  <a:solidFill>
                                    <a:schemeClr val="tx1"/>
                                  </a:solidFill>
                                  <a:latin typeface="Cambria Math"/>
                                </a:rPr>
                                <m:t>𝛿</m:t>
                              </m:r>
                              <m:r>
                                <a:rPr lang="en-US" sz="1700" b="0" i="1" baseline="0" smtClean="0">
                                  <a:solidFill>
                                    <a:schemeClr val="tx1"/>
                                  </a:solidFill>
                                  <a:latin typeface="Cambria Math"/>
                                </a:rPr>
                                <m:t>, </m:t>
                              </m:r>
                            </m:oMath>
                          </a14:m>
                          <a:r>
                            <a:rPr lang="en-US" sz="1700" b="1" dirty="0">
                              <a:solidFill>
                                <a:schemeClr val="tx1"/>
                              </a:solidFill>
                              <a:latin typeface="+mn-lt"/>
                            </a:rPr>
                            <a:t>against</a:t>
                          </a:r>
                          <a:r>
                            <a:rPr lang="en-US" sz="1700" b="1" baseline="0" dirty="0">
                              <a:solidFill>
                                <a:schemeClr val="tx1"/>
                              </a:solidFill>
                              <a:latin typeface="+mn-lt"/>
                            </a:rPr>
                            <a:t> liquid carryover (CO) data only</a:t>
                          </a:r>
                          <a:endParaRPr lang="en-US" sz="1700" b="1"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34318">
                    <a:tc>
                      <a:txBody>
                        <a:bodyPr/>
                        <a:lstStyle/>
                        <a:p>
                          <a:pPr algn="ctr"/>
                          <a:r>
                            <a:rPr lang="en-US" sz="1700" dirty="0">
                              <a:solidFill>
                                <a:schemeClr val="tx1"/>
                              </a:solidFill>
                              <a:latin typeface="+mn-lt"/>
                            </a:rPr>
                            <a:t>5</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b="1" dirty="0">
                              <a:solidFill>
                                <a:schemeClr val="tx1"/>
                              </a:solidFill>
                              <a:latin typeface="+mn-lt"/>
                            </a:rPr>
                            <a:t>Without </a:t>
                          </a:r>
                          <a14:m>
                            <m:oMath xmlns:m="http://schemas.openxmlformats.org/officeDocument/2006/math">
                              <m:r>
                                <a:rPr lang="en-US" sz="1700" b="1" i="1" smtClean="0">
                                  <a:solidFill>
                                    <a:schemeClr val="tx1"/>
                                  </a:solidFill>
                                  <a:latin typeface="Cambria Math"/>
                                </a:rPr>
                                <m:t>𝜹</m:t>
                              </m:r>
                              <m:r>
                                <a:rPr lang="en-US" sz="1700" b="0" i="1" smtClean="0">
                                  <a:solidFill>
                                    <a:schemeClr val="tx1"/>
                                  </a:solidFill>
                                  <a:latin typeface="Cambria Math"/>
                                </a:rPr>
                                <m:t>,</m:t>
                              </m:r>
                            </m:oMath>
                          </a14:m>
                          <a:r>
                            <a:rPr lang="en-US" sz="1700" baseline="0" dirty="0">
                              <a:solidFill>
                                <a:schemeClr val="tx1"/>
                              </a:solidFill>
                              <a:latin typeface="+mn-lt"/>
                            </a:rPr>
                            <a:t> </a:t>
                          </a:r>
                          <a:r>
                            <a:rPr lang="en-US" sz="1700" dirty="0">
                              <a:solidFill>
                                <a:schemeClr val="tx1"/>
                              </a:solidFill>
                              <a:latin typeface="+mn-lt"/>
                            </a:rPr>
                            <a:t>against</a:t>
                          </a:r>
                          <a:r>
                            <a:rPr lang="en-US" sz="1700" baseline="0" dirty="0">
                              <a:solidFill>
                                <a:schemeClr val="tx1"/>
                              </a:solidFill>
                              <a:latin typeface="+mn-lt"/>
                            </a:rPr>
                            <a:t> all type of data</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34318">
                    <a:tc>
                      <a:txBody>
                        <a:bodyPr/>
                        <a:lstStyle/>
                        <a:p>
                          <a:pPr algn="ctr"/>
                          <a:r>
                            <a:rPr lang="en-US" sz="1700" dirty="0">
                              <a:solidFill>
                                <a:schemeClr val="tx1"/>
                              </a:solidFill>
                              <a:latin typeface="+mn-lt"/>
                            </a:rPr>
                            <a:t>6</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lang="en-US" sz="1700" dirty="0" smtClean="0">
                                  <a:solidFill>
                                    <a:schemeClr val="tx1"/>
                                  </a:solidFill>
                                  <a:latin typeface="+mn-lt"/>
                                </a:rPr>
                                <m:t>With</m:t>
                              </m:r>
                              <m:r>
                                <m:rPr>
                                  <m:nor/>
                                </m:rPr>
                                <a:rPr lang="en-US" sz="1700" baseline="0" dirty="0" smtClean="0">
                                  <a:solidFill>
                                    <a:schemeClr val="tx1"/>
                                  </a:solidFill>
                                  <a:latin typeface="+mn-lt"/>
                                </a:rPr>
                                <m:t> </m:t>
                              </m:r>
                              <m:r>
                                <a:rPr lang="en-US" sz="1700" b="0" i="1" baseline="0" smtClean="0">
                                  <a:solidFill>
                                    <a:schemeClr val="tx1"/>
                                  </a:solidFill>
                                  <a:latin typeface="Cambria Math"/>
                                </a:rPr>
                                <m:t>𝛿</m:t>
                              </m:r>
                              <m:r>
                                <a:rPr lang="en-US" sz="1700" b="0" i="1" baseline="0" smtClean="0">
                                  <a:solidFill>
                                    <a:schemeClr val="tx1"/>
                                  </a:solidFill>
                                  <a:latin typeface="Cambria Math"/>
                                </a:rPr>
                                <m:t>, </m:t>
                              </m:r>
                            </m:oMath>
                          </a14:m>
                          <a:r>
                            <a:rPr lang="en-US" sz="1700" b="1" dirty="0">
                              <a:solidFill>
                                <a:schemeClr val="tx1"/>
                              </a:solidFill>
                              <a:latin typeface="+mn-lt"/>
                            </a:rPr>
                            <a:t>excluding</a:t>
                          </a:r>
                          <a:r>
                            <a:rPr lang="en-US" sz="1700" b="1" baseline="0" dirty="0">
                              <a:solidFill>
                                <a:schemeClr val="tx1"/>
                              </a:solidFill>
                              <a:latin typeface="+mn-lt"/>
                            </a:rPr>
                            <a:t> parameter </a:t>
                          </a:r>
                          <a:r>
                            <a:rPr lang="en-US" sz="1700" b="1" dirty="0">
                              <a:solidFill>
                                <a:schemeClr val="tx1"/>
                              </a:solidFill>
                              <a:latin typeface="+mn-lt"/>
                            </a:rPr>
                            <a:t> </a:t>
                          </a:r>
                          <a14:m>
                            <m:oMath xmlns:m="http://schemas.openxmlformats.org/officeDocument/2006/math">
                              <m:r>
                                <a:rPr lang="en-US" sz="1700" b="1" i="0" smtClean="0">
                                  <a:solidFill>
                                    <a:schemeClr val="tx1"/>
                                  </a:solidFill>
                                  <a:latin typeface="Cambria Math"/>
                                </a:rPr>
                                <m:t>𝐝𝐟𝐟𝐛𝐕𝐈𝐇𝐓</m:t>
                              </m:r>
                            </m:oMath>
                          </a14:m>
                          <a:endParaRPr lang="en-US" sz="1700" b="1" i="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mc:Choice>
        <mc:Fallback xmlns="">
          <p:graphicFrame>
            <p:nvGraphicFramePr>
              <p:cNvPr id="31" name="Table 30"/>
              <p:cNvGraphicFramePr>
                <a:graphicFrameLocks noGrp="1"/>
              </p:cNvGraphicFramePr>
              <p:nvPr>
                <p:extLst>
                  <p:ext uri="{D42A27DB-BD31-4B8C-83A1-F6EECF244321}">
                    <p14:modId xmlns:p14="http://schemas.microsoft.com/office/powerpoint/2010/main" val="1494788003"/>
                  </p:ext>
                </p:extLst>
              </p:nvPr>
            </p:nvGraphicFramePr>
            <p:xfrm>
              <a:off x="251520" y="4143712"/>
              <a:ext cx="5330883" cy="2453640"/>
            </p:xfrm>
            <a:graphic>
              <a:graphicData uri="http://schemas.openxmlformats.org/drawingml/2006/table">
                <a:tbl>
                  <a:tblPr firstRow="1" bandRow="1">
                    <a:tableStyleId>{5C22544A-7EE6-4342-B048-85BDC9FD1C3A}</a:tableStyleId>
                  </a:tblPr>
                  <a:tblGrid>
                    <a:gridCol w="508318"/>
                    <a:gridCol w="4822565"/>
                  </a:tblGrid>
                  <a:tr h="350520">
                    <a:tc>
                      <a:txBody>
                        <a:bodyPr/>
                        <a:lstStyle/>
                        <a:p>
                          <a:pPr algn="ctr"/>
                          <a:r>
                            <a:rPr lang="en-US" sz="1700" dirty="0" smtClean="0">
                              <a:solidFill>
                                <a:schemeClr val="tx1"/>
                              </a:solidFill>
                              <a:latin typeface="+mn-lt"/>
                            </a:rPr>
                            <a:t>No</a:t>
                          </a:r>
                          <a:endParaRPr lang="en-US" sz="170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700" b="1" dirty="0" smtClean="0">
                              <a:solidFill>
                                <a:schemeClr val="tx1"/>
                              </a:solidFill>
                              <a:latin typeface="+mn-lt"/>
                            </a:rPr>
                            <a:t>Calibration</a:t>
                          </a:r>
                          <a:r>
                            <a:rPr lang="en-US" sz="1700" b="1" baseline="0" dirty="0" smtClean="0">
                              <a:solidFill>
                                <a:schemeClr val="tx1"/>
                              </a:solidFill>
                              <a:latin typeface="+mn-lt"/>
                            </a:rPr>
                            <a:t> Schemes</a:t>
                          </a:r>
                          <a:endParaRPr lang="en-US" sz="1700" b="1"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r>
                  <a:tr h="350520">
                    <a:tc>
                      <a:txBody>
                        <a:bodyPr/>
                        <a:lstStyle/>
                        <a:p>
                          <a:pPr algn="ctr"/>
                          <a:r>
                            <a:rPr lang="en-US" sz="1700" dirty="0" smtClean="0">
                              <a:solidFill>
                                <a:schemeClr val="tx1"/>
                              </a:solidFill>
                              <a:latin typeface="+mn-lt"/>
                            </a:rPr>
                            <a:t>1</a:t>
                          </a:r>
                          <a:endParaRPr lang="en-US" sz="17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US"/>
                        </a:p>
                      </a:txBody>
                      <a:tcPr>
                        <a:lnT w="12700" cap="flat" cmpd="sng" algn="ctr">
                          <a:solidFill>
                            <a:schemeClr val="tx1"/>
                          </a:solidFill>
                          <a:prstDash val="solid"/>
                          <a:round/>
                          <a:headEnd type="none" w="med" len="med"/>
                          <a:tailEnd type="none" w="med" len="med"/>
                        </a:lnT>
                        <a:blipFill rotWithShape="1">
                          <a:blip r:embed="rId6"/>
                          <a:stretch>
                            <a:fillRect l="-10480" t="-103448" b="-518966"/>
                          </a:stretch>
                        </a:blipFill>
                      </a:tcPr>
                    </a:tc>
                  </a:tr>
                  <a:tr h="350520">
                    <a:tc>
                      <a:txBody>
                        <a:bodyPr/>
                        <a:lstStyle/>
                        <a:p>
                          <a:pPr algn="ctr"/>
                          <a:r>
                            <a:rPr lang="en-US" sz="1700" dirty="0" smtClean="0">
                              <a:solidFill>
                                <a:schemeClr val="tx1"/>
                              </a:solidFill>
                              <a:latin typeface="+mn-lt"/>
                            </a:rPr>
                            <a:t>2</a:t>
                          </a:r>
                          <a:endParaRPr lang="en-US" sz="1700" dirty="0">
                            <a:solidFill>
                              <a:schemeClr val="tx1"/>
                            </a:solidFill>
                            <a:latin typeface="+mn-lt"/>
                          </a:endParaRPr>
                        </a:p>
                      </a:txBody>
                      <a:tcPr>
                        <a:lnB w="12700" cmpd="sng">
                          <a:noFill/>
                        </a:lnB>
                        <a:solidFill>
                          <a:schemeClr val="bg1"/>
                        </a:solidFill>
                      </a:tcPr>
                    </a:tc>
                    <a:tc>
                      <a:txBody>
                        <a:bodyPr/>
                        <a:lstStyle/>
                        <a:p>
                          <a:endParaRPr lang="en-US"/>
                        </a:p>
                      </a:txBody>
                      <a:tcPr>
                        <a:lnB w="12700" cmpd="sng">
                          <a:noFill/>
                        </a:lnB>
                        <a:blipFill rotWithShape="1">
                          <a:blip r:embed="rId6"/>
                          <a:stretch>
                            <a:fillRect l="-10480" t="-207018" b="-428070"/>
                          </a:stretch>
                        </a:blipFill>
                      </a:tcPr>
                    </a:tc>
                  </a:tr>
                  <a:tr h="350520">
                    <a:tc>
                      <a:txBody>
                        <a:bodyPr/>
                        <a:lstStyle/>
                        <a:p>
                          <a:pPr algn="ctr"/>
                          <a:r>
                            <a:rPr lang="en-US" sz="1700" dirty="0" smtClean="0">
                              <a:solidFill>
                                <a:schemeClr val="tx1"/>
                              </a:solidFill>
                              <a:latin typeface="+mn-lt"/>
                            </a:rPr>
                            <a:t>3</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1">
                          <a:blip r:embed="rId6"/>
                          <a:stretch>
                            <a:fillRect l="-10480" t="-301724" b="-320690"/>
                          </a:stretch>
                        </a:blipFill>
                      </a:tcPr>
                    </a:tc>
                  </a:tr>
                  <a:tr h="350520">
                    <a:tc>
                      <a:txBody>
                        <a:bodyPr/>
                        <a:lstStyle/>
                        <a:p>
                          <a:pPr algn="ctr"/>
                          <a:r>
                            <a:rPr lang="en-US" sz="1700" dirty="0" smtClean="0">
                              <a:solidFill>
                                <a:schemeClr val="tx1"/>
                              </a:solidFill>
                              <a:latin typeface="+mn-lt"/>
                            </a:rPr>
                            <a:t>4</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1">
                          <a:blip r:embed="rId6"/>
                          <a:stretch>
                            <a:fillRect l="-10480" t="-408772" b="-226316"/>
                          </a:stretch>
                        </a:blipFill>
                      </a:tcPr>
                    </a:tc>
                  </a:tr>
                  <a:tr h="350520">
                    <a:tc>
                      <a:txBody>
                        <a:bodyPr/>
                        <a:lstStyle/>
                        <a:p>
                          <a:pPr algn="ctr"/>
                          <a:r>
                            <a:rPr lang="en-US" sz="1700" dirty="0" smtClean="0">
                              <a:solidFill>
                                <a:schemeClr val="tx1"/>
                              </a:solidFill>
                              <a:latin typeface="+mn-lt"/>
                            </a:rPr>
                            <a:t>5</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1">
                          <a:blip r:embed="rId6"/>
                          <a:stretch>
                            <a:fillRect l="-10480" t="-500000" b="-122414"/>
                          </a:stretch>
                        </a:blipFill>
                      </a:tcPr>
                    </a:tc>
                  </a:tr>
                  <a:tr h="350520">
                    <a:tc>
                      <a:txBody>
                        <a:bodyPr/>
                        <a:lstStyle/>
                        <a:p>
                          <a:pPr algn="ctr"/>
                          <a:r>
                            <a:rPr lang="en-US" sz="1700" dirty="0" smtClean="0">
                              <a:solidFill>
                                <a:schemeClr val="tx1"/>
                              </a:solidFill>
                              <a:latin typeface="+mn-lt"/>
                            </a:rPr>
                            <a:t>6</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1">
                          <a:blip r:embed="rId6"/>
                          <a:stretch>
                            <a:fillRect l="-10480" t="-610526" b="-24561"/>
                          </a:stretch>
                        </a:blipFill>
                      </a:tcPr>
                    </a:tc>
                  </a:tr>
                </a:tbl>
              </a:graphicData>
            </a:graphic>
          </p:graphicFrame>
        </mc:Fallback>
      </mc:AlternateContent>
      <p:cxnSp>
        <p:nvCxnSpPr>
          <p:cNvPr id="33" name="Straight Connector 32"/>
          <p:cNvCxnSpPr/>
          <p:nvPr/>
        </p:nvCxnSpPr>
        <p:spPr bwMode="auto">
          <a:xfrm>
            <a:off x="2565771" y="1721748"/>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5" name="Straight Connector 34"/>
          <p:cNvCxnSpPr/>
          <p:nvPr/>
        </p:nvCxnSpPr>
        <p:spPr bwMode="auto">
          <a:xfrm>
            <a:off x="1042988" y="1735301"/>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7" name="Rectangle 36"/>
          <p:cNvSpPr/>
          <p:nvPr/>
        </p:nvSpPr>
        <p:spPr>
          <a:xfrm>
            <a:off x="2345962" y="2420888"/>
            <a:ext cx="1376391" cy="369332"/>
          </a:xfrm>
          <a:prstGeom prst="rect">
            <a:avLst/>
          </a:prstGeom>
        </p:spPr>
        <p:txBody>
          <a:bodyPr wrap="square">
            <a:spAutoFit/>
          </a:bodyPr>
          <a:lstStyle/>
          <a:p>
            <a:pPr algn="ctr"/>
            <a:r>
              <a:rPr lang="en-US" sz="1800" b="1" dirty="0">
                <a:latin typeface="+mn-lt"/>
              </a:rPr>
              <a:t>unknown</a:t>
            </a:r>
            <a:endParaRPr lang="en-US" sz="1800" b="1" i="1" dirty="0">
              <a:latin typeface="+mn-lt"/>
            </a:endParaRPr>
          </a:p>
        </p:txBody>
      </p:sp>
      <p:cxnSp>
        <p:nvCxnSpPr>
          <p:cNvPr id="43" name="Straight Connector 42"/>
          <p:cNvCxnSpPr/>
          <p:nvPr/>
        </p:nvCxnSpPr>
        <p:spPr bwMode="auto">
          <a:xfrm flipH="1">
            <a:off x="3034157" y="2298821"/>
            <a:ext cx="1" cy="13056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4" name="Straight Connector 43"/>
          <p:cNvCxnSpPr/>
          <p:nvPr/>
        </p:nvCxnSpPr>
        <p:spPr bwMode="auto">
          <a:xfrm>
            <a:off x="4354777" y="1721747"/>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6" name="Straight Connector 45"/>
          <p:cNvCxnSpPr/>
          <p:nvPr/>
        </p:nvCxnSpPr>
        <p:spPr bwMode="auto">
          <a:xfrm>
            <a:off x="5446891" y="1735301"/>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6156176" y="5097378"/>
            <a:ext cx="2663975" cy="707886"/>
          </a:xfrm>
          <a:prstGeom prst="rect">
            <a:avLst/>
          </a:prstGeom>
        </p:spPr>
        <p:txBody>
          <a:bodyPr wrap="square" anchor="ctr">
            <a:spAutoFit/>
          </a:bodyPr>
          <a:lstStyle/>
          <a:p>
            <a:r>
              <a:rPr lang="en-US" sz="2000" dirty="0">
                <a:latin typeface="+mn-lt"/>
              </a:rPr>
              <a:t>6 calibration schemes were investigated</a:t>
            </a:r>
            <a:endParaRPr lang="en-US" sz="2000" b="0" dirty="0">
              <a:latin typeface="+mn-lt"/>
            </a:endParaRPr>
          </a:p>
        </p:txBody>
      </p:sp>
    </p:spTree>
    <p:extLst>
      <p:ext uri="{BB962C8B-B14F-4D97-AF65-F5344CB8AC3E}">
        <p14:creationId xmlns:p14="http://schemas.microsoft.com/office/powerpoint/2010/main" val="386898624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Computation of Bayesian Calibration</a:t>
            </a:r>
          </a:p>
        </p:txBody>
      </p:sp>
      <p:cxnSp>
        <p:nvCxnSpPr>
          <p:cNvPr id="4" name="Straight Connector 3"/>
          <p:cNvCxnSpPr/>
          <p:nvPr/>
        </p:nvCxnSpPr>
        <p:spPr bwMode="auto">
          <a:xfrm>
            <a:off x="3311860" y="2964854"/>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 name="Rectangle 4"/>
          <p:cNvSpPr/>
          <p:nvPr/>
        </p:nvSpPr>
        <p:spPr>
          <a:xfrm>
            <a:off x="827584" y="2205943"/>
            <a:ext cx="4535810" cy="400110"/>
          </a:xfrm>
          <a:prstGeom prst="rect">
            <a:avLst/>
          </a:prstGeom>
        </p:spPr>
        <p:txBody>
          <a:bodyPr wrap="square">
            <a:spAutoFit/>
          </a:bodyPr>
          <a:lstStyle/>
          <a:p>
            <a:r>
              <a:rPr lang="en-US" sz="2000" b="1" dirty="0">
                <a:latin typeface="+mn-lt"/>
              </a:rPr>
              <a:t>Bayes’ Theorem</a:t>
            </a:r>
          </a:p>
        </p:txBody>
      </p:sp>
      <mc:AlternateContent xmlns:mc="http://schemas.openxmlformats.org/markup-compatibility/2006" xmlns:a14="http://schemas.microsoft.com/office/drawing/2010/main">
        <mc:Choice Requires="a14">
          <p:sp>
            <p:nvSpPr>
              <p:cNvPr id="6" name="TextBox 5"/>
              <p:cNvSpPr txBox="1"/>
              <p:nvPr/>
            </p:nvSpPr>
            <p:spPr>
              <a:xfrm>
                <a:off x="1187624" y="3063069"/>
                <a:ext cx="4896544" cy="115212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latin typeface="Cambria Math"/>
                          <a:cs typeface="Franklin Gothic Book"/>
                        </a:rPr>
                        <m:t>𝑝</m:t>
                      </m:r>
                      <m:d>
                        <m:dPr>
                          <m:ctrlPr>
                            <a:rPr lang="en-US" sz="1800" b="0" i="1" kern="1000" spc="30" smtClean="0">
                              <a:latin typeface="Cambria Math" panose="02040503050406030204" pitchFamily="18" charset="0"/>
                              <a:cs typeface="Franklin Gothic Book"/>
                            </a:rPr>
                          </m:ctrlPr>
                        </m:dPr>
                        <m:e>
                          <m:sSub>
                            <m:sSubPr>
                              <m:ctrlPr>
                                <a:rPr lang="en-US" sz="1800" b="1" i="1" kern="1000" spc="30" smtClean="0">
                                  <a:latin typeface="Cambria Math" panose="02040503050406030204" pitchFamily="18" charset="0"/>
                                </a:rPr>
                              </m:ctrlPr>
                            </m:sSubPr>
                            <m:e>
                              <m:r>
                                <a:rPr lang="en-US" sz="1800" b="1" i="1" kern="1000" spc="30" smtClean="0">
                                  <a:latin typeface="Cambria Math"/>
                                </a:rPr>
                                <m:t>𝒙</m:t>
                              </m:r>
                            </m:e>
                            <m:sub>
                              <m:r>
                                <a:rPr lang="en-US" sz="1800" b="0" i="1" kern="1000" spc="30" smtClean="0">
                                  <a:latin typeface="Cambria Math"/>
                                </a:rPr>
                                <m:t>𝑚</m:t>
                              </m:r>
                            </m:sub>
                          </m:sSub>
                        </m:e>
                        <m:e>
                          <m:d>
                            <m:dPr>
                              <m:begChr m:val="{"/>
                              <m:endChr m:val="}"/>
                              <m:ctrlPr>
                                <a:rPr lang="en-US" sz="1800" b="0" i="1" kern="1000" spc="30" smtClean="0">
                                  <a:latin typeface="Cambria Math" panose="02040503050406030204" pitchFamily="18" charset="0"/>
                                </a:rPr>
                              </m:ctrlPr>
                            </m:dPr>
                            <m:e>
                              <m:sSubSup>
                                <m:sSubSupPr>
                                  <m:ctrlPr>
                                    <a:rPr lang="en-US" sz="1800" b="0" i="1" kern="1000" spc="30" smtClean="0">
                                      <a:latin typeface="Cambria Math" panose="02040503050406030204" pitchFamily="18" charset="0"/>
                                    </a:rPr>
                                  </m:ctrlPr>
                                </m:sSubSupPr>
                                <m:e>
                                  <m:r>
                                    <a:rPr lang="en-US" sz="1800" b="0" i="1" kern="1000" spc="30" smtClean="0">
                                      <a:latin typeface="Cambria Math"/>
                                    </a:rPr>
                                    <m:t>𝑦</m:t>
                                  </m:r>
                                </m:e>
                                <m:sub/>
                                <m:sup>
                                  <m:r>
                                    <m:rPr>
                                      <m:sty m:val="p"/>
                                    </m:rPr>
                                    <a:rPr lang="en-US" sz="1800" b="0" i="0" kern="1000" spc="30" smtClean="0">
                                      <a:latin typeface="Cambria Math"/>
                                    </a:rPr>
                                    <m:t>exp</m:t>
                                  </m:r>
                                </m:sup>
                              </m:sSubSup>
                            </m:e>
                          </m:d>
                        </m:e>
                      </m:d>
                      <m:r>
                        <a:rPr lang="en-US" sz="1800" b="0" i="0" kern="1000" spc="30" smtClean="0">
                          <a:latin typeface="Cambria Math"/>
                        </a:rPr>
                        <m:t>=</m:t>
                      </m:r>
                      <m:f>
                        <m:fPr>
                          <m:ctrlPr>
                            <a:rPr lang="en-US" sz="1800" b="0" i="1" kern="1000" spc="30" smtClean="0">
                              <a:latin typeface="Cambria Math" panose="02040503050406030204" pitchFamily="18" charset="0"/>
                            </a:rPr>
                          </m:ctrlPr>
                        </m:fPr>
                        <m:num>
                          <m:r>
                            <a:rPr lang="en-US" sz="1800" i="1" kern="1000" spc="30">
                              <a:latin typeface="Cambria Math"/>
                            </a:rPr>
                            <m:t>𝑝</m:t>
                          </m:r>
                          <m:d>
                            <m:dPr>
                              <m:ctrlPr>
                                <a:rPr lang="en-US" sz="1800" i="1" kern="1000" spc="30">
                                  <a:latin typeface="Cambria Math" panose="02040503050406030204" pitchFamily="18" charset="0"/>
                                </a:rPr>
                              </m:ctrlPr>
                            </m:dPr>
                            <m:e>
                              <m:d>
                                <m:dPr>
                                  <m:begChr m:val="{"/>
                                  <m:endChr m:val="|"/>
                                  <m:ctrlPr>
                                    <a:rPr lang="en-US" sz="1800" i="1" kern="1000" spc="30">
                                      <a:latin typeface="Cambria Math" panose="02040503050406030204" pitchFamily="18" charset="0"/>
                                    </a:rPr>
                                  </m:ctrlPr>
                                </m:dPr>
                                <m:e>
                                  <m:sSup>
                                    <m:sSupPr>
                                      <m:ctrlPr>
                                        <a:rPr lang="en-US" sz="1800" i="1" kern="1000" spc="30">
                                          <a:latin typeface="Cambria Math" panose="02040503050406030204" pitchFamily="18" charset="0"/>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b="0" i="1" kern="1000" spc="30" smtClean="0">
                              <a:latin typeface="Cambria Math"/>
                            </a:rPr>
                            <m:t>𝑝</m:t>
                          </m:r>
                          <m:d>
                            <m:dPr>
                              <m:ctrlPr>
                                <a:rPr lang="en-US" sz="1800" b="0" i="1" kern="1000" spc="30" smtClean="0">
                                  <a:latin typeface="Cambria Math" panose="02040503050406030204" pitchFamily="18" charset="0"/>
                                </a:rPr>
                              </m:ctrlPr>
                            </m:dPr>
                            <m:e>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num>
                        <m:den>
                          <m:nary>
                            <m:naryPr>
                              <m:limLoc m:val="undOvr"/>
                              <m:ctrlPr>
                                <a:rPr lang="en-US" sz="1800" b="0" i="1" kern="1000" spc="30" smtClean="0">
                                  <a:latin typeface="Cambria Math" panose="02040503050406030204" pitchFamily="18" charset="0"/>
                                </a:rPr>
                              </m:ctrlPr>
                            </m:naryPr>
                            <m:sub>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sub>
                            <m:sup/>
                            <m:e>
                              <m:r>
                                <a:rPr lang="en-US" sz="1800" i="1" kern="1000" spc="30">
                                  <a:latin typeface="Cambria Math"/>
                                </a:rPr>
                                <m:t>𝑝</m:t>
                              </m:r>
                              <m:d>
                                <m:dPr>
                                  <m:ctrlPr>
                                    <a:rPr lang="en-US" sz="1800" i="1" kern="1000" spc="30">
                                      <a:latin typeface="Cambria Math" panose="02040503050406030204" pitchFamily="18" charset="0"/>
                                    </a:rPr>
                                  </m:ctrlPr>
                                </m:dPr>
                                <m:e>
                                  <m:d>
                                    <m:dPr>
                                      <m:begChr m:val="{"/>
                                      <m:endChr m:val="|"/>
                                      <m:ctrlPr>
                                        <a:rPr lang="en-US" sz="1800" i="1" kern="1000" spc="30">
                                          <a:latin typeface="Cambria Math" panose="02040503050406030204" pitchFamily="18" charset="0"/>
                                        </a:rPr>
                                      </m:ctrlPr>
                                    </m:dPr>
                                    <m:e>
                                      <m:sSup>
                                        <m:sSupPr>
                                          <m:ctrlPr>
                                            <a:rPr lang="en-US" sz="1800" i="1" kern="1000" spc="30">
                                              <a:latin typeface="Cambria Math" panose="02040503050406030204" pitchFamily="18" charset="0"/>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i="1" kern="1000" spc="30">
                                  <a:latin typeface="Cambria Math"/>
                                </a:rPr>
                                <m:t>𝑝</m:t>
                              </m:r>
                              <m:d>
                                <m:dPr>
                                  <m:ctrlPr>
                                    <a:rPr lang="en-US" sz="1800" i="1" kern="1000" spc="30">
                                      <a:latin typeface="Cambria Math" panose="02040503050406030204" pitchFamily="18" charset="0"/>
                                    </a:rPr>
                                  </m:ctrlPr>
                                </m:dPr>
                                <m:e>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b="0" i="1" kern="1000" spc="30" smtClean="0">
                                  <a:latin typeface="Cambria Math"/>
                                </a:rPr>
                                <m:t> </m:t>
                              </m:r>
                              <m:r>
                                <a:rPr lang="en-US" sz="1800" b="0" i="1" kern="1000" spc="30" smtClean="0">
                                  <a:latin typeface="Cambria Math"/>
                                </a:rPr>
                                <m:t>𝑑</m:t>
                              </m:r>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nary>
                        </m:den>
                      </m:f>
                    </m:oMath>
                  </m:oMathPara>
                </a14:m>
                <a:endParaRPr lang="en-US" sz="1800" kern="1000" spc="30" dirty="0" err="1">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187624" y="3063069"/>
                <a:ext cx="4896544" cy="1152128"/>
              </a:xfrm>
              <a:prstGeom prst="rect">
                <a:avLst/>
              </a:prstGeom>
              <a:blipFill rotWithShape="1">
                <a:blip r:embed="rId3"/>
                <a:stretch>
                  <a:fillRect/>
                </a:stretch>
              </a:blipFill>
            </p:spPr>
            <p:txBody>
              <a:bodyPr/>
              <a:lstStyle/>
              <a:p>
                <a:r>
                  <a:rPr lang="en-US">
                    <a:noFill/>
                  </a:rPr>
                  <a:t> </a:t>
                </a:r>
              </a:p>
            </p:txBody>
          </p:sp>
        </mc:Fallback>
      </mc:AlternateContent>
      <p:sp>
        <p:nvSpPr>
          <p:cNvPr id="8" name="Rectangle 7"/>
          <p:cNvSpPr/>
          <p:nvPr/>
        </p:nvSpPr>
        <p:spPr>
          <a:xfrm>
            <a:off x="827584" y="2595725"/>
            <a:ext cx="1151880" cy="369332"/>
          </a:xfrm>
          <a:prstGeom prst="rect">
            <a:avLst/>
          </a:prstGeom>
        </p:spPr>
        <p:txBody>
          <a:bodyPr wrap="square">
            <a:spAutoFit/>
          </a:bodyPr>
          <a:lstStyle/>
          <a:p>
            <a:r>
              <a:rPr lang="en-US" sz="1800" dirty="0">
                <a:latin typeface="+mn-lt"/>
              </a:rPr>
              <a:t>Posterior</a:t>
            </a:r>
            <a:endParaRPr lang="en-US" sz="1800" i="1" dirty="0">
              <a:latin typeface="+mn-lt"/>
            </a:endParaRPr>
          </a:p>
        </p:txBody>
      </p:sp>
      <p:cxnSp>
        <p:nvCxnSpPr>
          <p:cNvPr id="9" name="Straight Connector 8"/>
          <p:cNvCxnSpPr/>
          <p:nvPr/>
        </p:nvCxnSpPr>
        <p:spPr bwMode="auto">
          <a:xfrm>
            <a:off x="1272530" y="2945901"/>
            <a:ext cx="0" cy="350748"/>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10" name="Straight Connector 9"/>
          <p:cNvCxnSpPr/>
          <p:nvPr/>
        </p:nvCxnSpPr>
        <p:spPr bwMode="auto">
          <a:xfrm>
            <a:off x="4948214" y="2945901"/>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2" name="Rectangle 11"/>
          <p:cNvSpPr/>
          <p:nvPr/>
        </p:nvSpPr>
        <p:spPr>
          <a:xfrm>
            <a:off x="2771800" y="2595522"/>
            <a:ext cx="1188132" cy="369332"/>
          </a:xfrm>
          <a:prstGeom prst="rect">
            <a:avLst/>
          </a:prstGeom>
        </p:spPr>
        <p:txBody>
          <a:bodyPr wrap="square">
            <a:spAutoFit/>
          </a:bodyPr>
          <a:lstStyle/>
          <a:p>
            <a:r>
              <a:rPr lang="en-US" sz="1800" dirty="0">
                <a:latin typeface="+mn-lt"/>
              </a:rPr>
              <a:t>Likelihood</a:t>
            </a:r>
            <a:endParaRPr lang="en-US" sz="1800" i="1" dirty="0">
              <a:latin typeface="+mn-lt"/>
            </a:endParaRPr>
          </a:p>
        </p:txBody>
      </p:sp>
      <p:sp>
        <p:nvSpPr>
          <p:cNvPr id="13" name="Rectangle 12"/>
          <p:cNvSpPr/>
          <p:nvPr/>
        </p:nvSpPr>
        <p:spPr>
          <a:xfrm>
            <a:off x="4635602" y="2595522"/>
            <a:ext cx="656478" cy="369332"/>
          </a:xfrm>
          <a:prstGeom prst="rect">
            <a:avLst/>
          </a:prstGeom>
        </p:spPr>
        <p:txBody>
          <a:bodyPr wrap="square">
            <a:spAutoFit/>
          </a:bodyPr>
          <a:lstStyle/>
          <a:p>
            <a:r>
              <a:rPr lang="en-US" sz="1800" dirty="0">
                <a:latin typeface="+mn-lt"/>
              </a:rPr>
              <a:t>Prior</a:t>
            </a:r>
            <a:endParaRPr lang="en-US" sz="1800" i="1" dirty="0">
              <a:latin typeface="+mn-lt"/>
            </a:endParaRPr>
          </a:p>
        </p:txBody>
      </p:sp>
      <mc:AlternateContent xmlns:mc="http://schemas.openxmlformats.org/markup-compatibility/2006" xmlns:a14="http://schemas.microsoft.com/office/drawing/2010/main">
        <mc:Choice Requires="a14">
          <p:sp>
            <p:nvSpPr>
              <p:cNvPr id="16" name="Rectangle 15"/>
              <p:cNvSpPr/>
              <p:nvPr/>
            </p:nvSpPr>
            <p:spPr>
              <a:xfrm>
                <a:off x="684213" y="1484784"/>
                <a:ext cx="6048027" cy="760657"/>
              </a:xfrm>
              <a:prstGeom prst="rect">
                <a:avLst/>
              </a:prstGeom>
              <a:ln w="19050">
                <a:noFill/>
                <a:prstDash val="dash"/>
              </a:ln>
            </p:spPr>
            <p:txBody>
              <a:bodyPr wrap="square">
                <a:spAutoFit/>
              </a:bodyPr>
              <a:lstStyle/>
              <a:p>
                <a:pPr marL="0" indent="0">
                  <a:buNone/>
                </a:pPr>
                <a:r>
                  <a:rPr lang="en-US" sz="2000" b="0" dirty="0">
                    <a:latin typeface="+mn-lt"/>
                  </a:rPr>
                  <a:t>Uncertainty on </a:t>
                </a:r>
                <a14:m>
                  <m:oMath xmlns:m="http://schemas.openxmlformats.org/officeDocument/2006/math">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 </m:t>
                    </m:r>
                  </m:oMath>
                </a14:m>
                <a:r>
                  <a:rPr lang="en-US" sz="2000" dirty="0">
                    <a:latin typeface="+mn-lt"/>
                  </a:rPr>
                  <a:t>is fully specified by </a:t>
                </a:r>
                <a14:m>
                  <m:oMath xmlns:m="http://schemas.openxmlformats.org/officeDocument/2006/math">
                    <m:r>
                      <a:rPr lang="en-US" sz="2000" i="1" kern="1000" spc="30">
                        <a:latin typeface="Cambria Math" panose="02040503050406030204" pitchFamily="18" charset="0"/>
                        <a:cs typeface="Franklin Gothic Book"/>
                      </a:rPr>
                      <m:t>𝑝</m:t>
                    </m:r>
                    <m:d>
                      <m:dPr>
                        <m:ctrlPr>
                          <a:rPr lang="en-US" sz="2000" i="1" kern="1000" spc="30">
                            <a:latin typeface="Cambria Math" panose="02040503050406030204" pitchFamily="18" charset="0"/>
                            <a:cs typeface="Franklin Gothic Book"/>
                          </a:rPr>
                        </m:ctrlPr>
                      </m:dPr>
                      <m:e>
                        <m:sSub>
                          <m:sSubPr>
                            <m:ctrlPr>
                              <a:rPr lang="en-US" sz="2000" b="1" i="1" kern="1000" spc="30">
                                <a:latin typeface="Cambria Math" panose="02040503050406030204" pitchFamily="18" charset="0"/>
                              </a:rPr>
                            </m:ctrlPr>
                          </m:sSubPr>
                          <m:e>
                            <m:r>
                              <a:rPr lang="en-US" sz="2000" b="1" i="1" kern="1000" spc="30">
                                <a:latin typeface="Cambria Math" panose="02040503050406030204" pitchFamily="18" charset="0"/>
                              </a:rPr>
                              <m:t>𝒙</m:t>
                            </m:r>
                          </m:e>
                          <m:sub>
                            <m:r>
                              <a:rPr lang="en-US" sz="2000" i="1" kern="1000" spc="30">
                                <a:latin typeface="Cambria Math" panose="02040503050406030204" pitchFamily="18" charset="0"/>
                              </a:rPr>
                              <m:t>𝑚</m:t>
                            </m:r>
                          </m:sub>
                        </m:sSub>
                      </m:e>
                      <m:e>
                        <m:d>
                          <m:dPr>
                            <m:begChr m:val="{"/>
                            <m:endChr m:val="}"/>
                            <m:ctrlPr>
                              <a:rPr lang="en-US" sz="2000" i="1" kern="1000" spc="30">
                                <a:latin typeface="Cambria Math" panose="02040503050406030204" pitchFamily="18" charset="0"/>
                              </a:rPr>
                            </m:ctrlPr>
                          </m:dPr>
                          <m:e>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𝑦</m:t>
                                </m:r>
                              </m:e>
                              <m:sub/>
                              <m:sup>
                                <m:r>
                                  <m:rPr>
                                    <m:sty m:val="p"/>
                                  </m:rPr>
                                  <a:rPr lang="en-US" sz="2000" kern="1000" spc="30">
                                    <a:latin typeface="Cambria Math" panose="02040503050406030204" pitchFamily="18" charset="0"/>
                                  </a:rPr>
                                  <m:t>exp</m:t>
                                </m:r>
                              </m:sup>
                            </m:sSubSup>
                          </m:e>
                        </m:d>
                      </m:e>
                    </m:d>
                  </m:oMath>
                </a14:m>
                <a:r>
                  <a:rPr lang="en-US" sz="2000" dirty="0">
                    <a:latin typeface="+mn-lt"/>
                  </a:rPr>
                  <a:t>, </a:t>
                </a:r>
                <a:br>
                  <a:rPr lang="en-US" sz="2000" dirty="0">
                    <a:latin typeface="+mn-lt"/>
                  </a:rPr>
                </a:br>
                <a:r>
                  <a:rPr lang="en-US" sz="2000" dirty="0">
                    <a:latin typeface="+mn-lt"/>
                  </a:rPr>
                  <a:t>a multi-dimensional probability density function.</a:t>
                </a:r>
              </a:p>
            </p:txBody>
          </p:sp>
        </mc:Choice>
        <mc:Fallback xmlns="">
          <p:sp>
            <p:nvSpPr>
              <p:cNvPr id="16" name="Rectangle 15"/>
              <p:cNvSpPr>
                <a:spLocks noRot="1" noChangeAspect="1" noMove="1" noResize="1" noEditPoints="1" noAdjustHandles="1" noChangeArrowheads="1" noChangeShapeType="1" noTextEdit="1"/>
              </p:cNvSpPr>
              <p:nvPr/>
            </p:nvSpPr>
            <p:spPr>
              <a:xfrm>
                <a:off x="684213" y="1484784"/>
                <a:ext cx="6048027" cy="760657"/>
              </a:xfrm>
              <a:prstGeom prst="rect">
                <a:avLst/>
              </a:prstGeom>
              <a:blipFill rotWithShape="1">
                <a:blip r:embed="rId4"/>
                <a:stretch>
                  <a:fillRect l="-1008" t="-806" b="-14516"/>
                </a:stretch>
              </a:blipFill>
              <a:ln w="19050">
                <a:no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6181519" y="2997716"/>
                <a:ext cx="2927556" cy="707886"/>
              </a:xfrm>
              <a:prstGeom prst="rect">
                <a:avLst/>
              </a:prstGeom>
            </p:spPr>
            <p:txBody>
              <a:bodyPr wrap="square">
                <a:spAutoFit/>
              </a:bodyPr>
              <a:lstStyle/>
              <a:p>
                <a:pPr marL="0" indent="0">
                  <a:buNone/>
                </a:pPr>
                <a:r>
                  <a:rPr lang="en-US" sz="2000" dirty="0">
                    <a:latin typeface="+mn-lt"/>
                  </a:rPr>
                  <a:t>How to characterize</a:t>
                </a:r>
                <a14:m>
                  <m:oMath xmlns:m="http://schemas.openxmlformats.org/officeDocument/2006/math">
                    <m:r>
                      <a:rPr lang="en-US" sz="2000">
                        <a:latin typeface="Cambria Math" panose="02040503050406030204" pitchFamily="18" charset="0"/>
                      </a:rPr>
                      <m:t> </m:t>
                    </m:r>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𝑚</m:t>
                        </m:r>
                      </m:sub>
                    </m:sSub>
                  </m:oMath>
                </a14:m>
                <a:r>
                  <a:rPr lang="en-US" sz="2000" dirty="0">
                    <a:latin typeface="+mn-lt"/>
                  </a:rPr>
                  <a:t>?</a:t>
                </a:r>
                <a:br>
                  <a:rPr lang="en-US" sz="2000" dirty="0">
                    <a:latin typeface="+mn-lt"/>
                  </a:rPr>
                </a:br>
                <a:r>
                  <a:rPr lang="en-US" sz="2000" dirty="0">
                    <a:latin typeface="+mn-lt"/>
                  </a:rPr>
                  <a:t>Use sampling.</a:t>
                </a:r>
              </a:p>
            </p:txBody>
          </p:sp>
        </mc:Choice>
        <mc:Fallback xmlns="">
          <p:sp>
            <p:nvSpPr>
              <p:cNvPr id="17" name="Rectangle 16"/>
              <p:cNvSpPr>
                <a:spLocks noRot="1" noChangeAspect="1" noMove="1" noResize="1" noEditPoints="1" noAdjustHandles="1" noChangeArrowheads="1" noChangeShapeType="1" noTextEdit="1"/>
              </p:cNvSpPr>
              <p:nvPr/>
            </p:nvSpPr>
            <p:spPr>
              <a:xfrm>
                <a:off x="6181519" y="2997716"/>
                <a:ext cx="2927556" cy="707886"/>
              </a:xfrm>
              <a:prstGeom prst="rect">
                <a:avLst/>
              </a:prstGeom>
              <a:blipFill rotWithShape="1">
                <a:blip r:embed="rId5"/>
                <a:stretch>
                  <a:fillRect l="-2083" t="-4310" b="-14655"/>
                </a:stretch>
              </a:blipFill>
            </p:spPr>
            <p:txBody>
              <a:bodyPr/>
              <a:lstStyle/>
              <a:p>
                <a:r>
                  <a:rPr lang="en-US">
                    <a:noFill/>
                  </a:rPr>
                  <a:t> </a:t>
                </a:r>
              </a:p>
            </p:txBody>
          </p:sp>
        </mc:Fallback>
      </mc:AlternateContent>
      <p:pic>
        <p:nvPicPr>
          <p:cNvPr id="3074" name="Picture 2" descr="W:\project\stars\workspace\RND\SB-RND-ACT-006-13\WD41\projects\temp\wd41-all\figures\defense\figures\plotIllustrateMarkovChain_1.png"/>
          <p:cNvPicPr>
            <a:picLocks noChangeAspect="1" noChangeArrowheads="1"/>
          </p:cNvPicPr>
          <p:nvPr/>
        </p:nvPicPr>
        <p:blipFill rotWithShape="1">
          <a:blip r:embed="rId6">
            <a:extLst>
              <a:ext uri="{28A0092B-C50C-407E-A947-70E740481C1C}">
                <a14:useLocalDpi xmlns:a14="http://schemas.microsoft.com/office/drawing/2010/main" val="0"/>
              </a:ext>
            </a:extLst>
          </a:blip>
          <a:srcRect l="3709" t="6664" r="4513" b="3760"/>
          <a:stretch/>
        </p:blipFill>
        <p:spPr bwMode="auto">
          <a:xfrm>
            <a:off x="4860032" y="4438840"/>
            <a:ext cx="2211893" cy="215881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W:\project\stars\workspace\RND\SB-RND-ACT-006-13\WD41\projects\temp\wd41-all\figures\defense\figures\plotIllustrateMarkovChain_2.png"/>
          <p:cNvPicPr>
            <a:picLocks noChangeAspect="1" noChangeArrowheads="1"/>
          </p:cNvPicPr>
          <p:nvPr/>
        </p:nvPicPr>
        <p:blipFill rotWithShape="1">
          <a:blip r:embed="rId7">
            <a:extLst>
              <a:ext uri="{28A0092B-C50C-407E-A947-70E740481C1C}">
                <a14:useLocalDpi xmlns:a14="http://schemas.microsoft.com/office/drawing/2010/main" val="0"/>
              </a:ext>
            </a:extLst>
          </a:blip>
          <a:srcRect l="4136" t="6852" r="2948"/>
          <a:stretch/>
        </p:blipFill>
        <p:spPr bwMode="auto">
          <a:xfrm>
            <a:off x="6948264" y="4438840"/>
            <a:ext cx="2153429" cy="21588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4" name="Rectangle 13"/>
              <p:cNvSpPr/>
              <p:nvPr/>
            </p:nvSpPr>
            <p:spPr>
              <a:xfrm>
                <a:off x="82161" y="4509120"/>
                <a:ext cx="5929999" cy="2072362"/>
              </a:xfrm>
              <a:prstGeom prst="rect">
                <a:avLst/>
              </a:prstGeom>
              <a:ln w="19050">
                <a:noFill/>
                <a:prstDash val="dash"/>
              </a:ln>
            </p:spPr>
            <p:txBody>
              <a:bodyPr wrap="square">
                <a:spAutoFit/>
              </a:bodyPr>
              <a:lstStyle/>
              <a:p>
                <a:pPr marL="0" indent="0">
                  <a:buNone/>
                </a:pPr>
                <a:r>
                  <a:rPr lang="en-US" sz="1800" b="1" dirty="0">
                    <a:latin typeface="+mn-lt"/>
                  </a:rPr>
                  <a:t>The Metropolis-Hastings (MH) Algorithm </a:t>
                </a:r>
                <a:r>
                  <a:rPr lang="en-US" sz="1800" dirty="0">
                    <a:latin typeface="+mn-lt"/>
                  </a:rPr>
                  <a:t>to sample </a:t>
                </a:r>
                <a:br>
                  <a:rPr lang="en-US" sz="1800" dirty="0">
                    <a:latin typeface="+mn-lt"/>
                  </a:rPr>
                </a:br>
                <a:r>
                  <a:rPr lang="en-US" sz="1800" dirty="0">
                    <a:latin typeface="+mn-lt"/>
                  </a:rPr>
                  <a:t>from the density </a:t>
                </a:r>
                <a14:m>
                  <m:oMath xmlns:m="http://schemas.openxmlformats.org/officeDocument/2006/math">
                    <m:r>
                      <a:rPr lang="en-US" sz="1800" b="0" i="1" smtClean="0">
                        <a:latin typeface="Cambria Math" panose="02040503050406030204" pitchFamily="18" charset="0"/>
                        <a:ea typeface="Cambria Math" panose="02040503050406030204" pitchFamily="18" charset="0"/>
                      </a:rPr>
                      <m:t>𝑝</m:t>
                    </m:r>
                    <m:d>
                      <m:dPr>
                        <m:ctrlPr>
                          <a:rPr lang="en-US" sz="1800" i="1" kern="1000" spc="30">
                            <a:latin typeface="Cambria Math" panose="02040503050406030204" pitchFamily="18" charset="0"/>
                            <a:ea typeface="Cambria Math" panose="02040503050406030204" pitchFamily="18" charset="0"/>
                            <a:cs typeface="Franklin Gothic Book"/>
                          </a:rPr>
                        </m:ctrlPr>
                      </m:dPr>
                      <m:e>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e>
                        <m:d>
                          <m:dPr>
                            <m:begChr m:val="{"/>
                            <m:endChr m:val="}"/>
                            <m:ctrlPr>
                              <a:rPr lang="en-US" sz="1800" i="1" kern="1000" spc="30">
                                <a:latin typeface="Cambria Math" panose="02040503050406030204" pitchFamily="18" charset="0"/>
                                <a:ea typeface="Cambria Math" panose="02040503050406030204" pitchFamily="18" charset="0"/>
                              </a:rPr>
                            </m:ctrlPr>
                          </m:dPr>
                          <m:e>
                            <m:sSubSup>
                              <m:sSubSupPr>
                                <m:ctrlPr>
                                  <a:rPr lang="en-US" sz="1800" i="1" kern="1000" spc="30">
                                    <a:latin typeface="Cambria Math" panose="02040503050406030204" pitchFamily="18" charset="0"/>
                                    <a:ea typeface="Cambria Math" panose="02040503050406030204" pitchFamily="18" charset="0"/>
                                  </a:rPr>
                                </m:ctrlPr>
                              </m:sSubSupPr>
                              <m:e>
                                <m:r>
                                  <a:rPr lang="en-US" sz="1800" i="1" kern="1000" spc="30">
                                    <a:latin typeface="Cambria Math" panose="02040503050406030204" pitchFamily="18" charset="0"/>
                                    <a:ea typeface="Cambria Math" panose="02040503050406030204" pitchFamily="18" charset="0"/>
                                  </a:rPr>
                                  <m:t>𝑦</m:t>
                                </m:r>
                              </m:e>
                              <m:sub/>
                              <m:sup>
                                <m:r>
                                  <m:rPr>
                                    <m:sty m:val="p"/>
                                  </m:rPr>
                                  <a:rPr lang="en-US" sz="1800" kern="1000" spc="30">
                                    <a:latin typeface="Cambria Math" panose="02040503050406030204" pitchFamily="18" charset="0"/>
                                    <a:ea typeface="Cambria Math" panose="02040503050406030204" pitchFamily="18" charset="0"/>
                                  </a:rPr>
                                  <m:t>exp</m:t>
                                </m:r>
                              </m:sup>
                            </m:sSubSup>
                          </m:e>
                        </m:d>
                      </m:e>
                    </m:d>
                  </m:oMath>
                </a14:m>
                <a:r>
                  <a:rPr lang="en-US" sz="1800" dirty="0">
                    <a:latin typeface="+mn-lt"/>
                  </a:rPr>
                  <a:t>:</a:t>
                </a:r>
              </a:p>
              <a:p>
                <a:pPr marL="180975" indent="-180975">
                  <a:spcBef>
                    <a:spcPts val="600"/>
                  </a:spcBef>
                  <a:buAutoNum type="arabicPeriod"/>
                </a:pPr>
                <a:r>
                  <a:rPr lang="en-US" sz="1800" dirty="0">
                    <a:latin typeface="+mn-lt"/>
                  </a:rPr>
                  <a:t>Start at a random value of </a:t>
                </a:r>
                <a14:m>
                  <m:oMath xmlns:m="http://schemas.openxmlformats.org/officeDocument/2006/math">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oMath>
                </a14:m>
                <a:endParaRPr lang="en-US" sz="1800" dirty="0">
                  <a:latin typeface="+mn-lt"/>
                </a:endParaRPr>
              </a:p>
              <a:p>
                <a:pPr marL="180975" indent="-180975">
                  <a:spcBef>
                    <a:spcPts val="600"/>
                  </a:spcBef>
                  <a:buAutoNum type="arabicPeriod"/>
                </a:pPr>
                <a:r>
                  <a:rPr lang="en-US" sz="1800" dirty="0">
                    <a:latin typeface="+mn-lt"/>
                  </a:rPr>
                  <a:t>Generate sample close to the current value</a:t>
                </a:r>
              </a:p>
              <a:p>
                <a:pPr marL="180975" indent="-180975">
                  <a:spcBef>
                    <a:spcPts val="600"/>
                  </a:spcBef>
                  <a:buAutoNum type="arabicPeriod"/>
                </a:pPr>
                <a:r>
                  <a:rPr lang="en-US" sz="1800" dirty="0">
                    <a:latin typeface="+mn-lt"/>
                  </a:rPr>
                  <a:t>Accept or reject based on: </a:t>
                </a:r>
                <a:br>
                  <a:rPr lang="en-US" sz="1800" dirty="0">
                    <a:latin typeface="+mn-lt"/>
                  </a:rPr>
                </a:br>
                <a14:m>
                  <m:oMath xmlns:m="http://schemas.openxmlformats.org/officeDocument/2006/math">
                    <m:r>
                      <a:rPr lang="en-US" sz="1800" b="0" i="1" dirty="0" smtClean="0">
                        <a:latin typeface="Cambria Math"/>
                      </a:rPr>
                      <m:t>𝛼</m:t>
                    </m:r>
                    <m:r>
                      <a:rPr lang="en-US" sz="1800" b="0" i="1" dirty="0" smtClean="0">
                        <a:latin typeface="Cambria Math"/>
                      </a:rPr>
                      <m:t>=</m:t>
                    </m:r>
                    <m:r>
                      <a:rPr lang="en-US" sz="1800" b="0" i="1" dirty="0" smtClean="0">
                        <a:latin typeface="Cambria Math" panose="02040503050406030204" pitchFamily="18" charset="0"/>
                      </a:rPr>
                      <m:t>𝑝</m:t>
                    </m:r>
                    <m:r>
                      <a:rPr lang="en-US" sz="1800">
                        <a:latin typeface="Cambria Math"/>
                      </a:rPr>
                      <m:t>(</m:t>
                    </m:r>
                    <m:sSubSup>
                      <m:sSubSupPr>
                        <m:ctrlPr>
                          <a:rPr lang="en-US" sz="1800" i="1" smtClean="0">
                            <a:latin typeface="Cambria Math" panose="02040503050406030204" pitchFamily="18" charset="0"/>
                          </a:rPr>
                        </m:ctrlPr>
                      </m:sSubSupPr>
                      <m:e>
                        <m:r>
                          <a:rPr lang="en-US" sz="1800" b="1" i="1" smtClean="0">
                            <a:latin typeface="Cambria Math"/>
                          </a:rPr>
                          <m:t>𝒙</m:t>
                        </m:r>
                      </m:e>
                      <m:sub>
                        <m:r>
                          <a:rPr lang="en-US" sz="1800" b="0" i="1" smtClean="0">
                            <a:latin typeface="Cambria Math"/>
                          </a:rPr>
                          <m:t>𝑚</m:t>
                        </m:r>
                      </m:sub>
                      <m:sup>
                        <m:r>
                          <m:rPr>
                            <m:sty m:val="p"/>
                          </m:rPr>
                          <a:rPr lang="en-US" sz="1800" b="0" i="0" smtClean="0">
                            <a:latin typeface="Cambria Math"/>
                          </a:rPr>
                          <m:t>new</m:t>
                        </m:r>
                      </m:sup>
                    </m:sSubSup>
                    <m:r>
                      <a:rPr lang="en-US" sz="1800" b="0" i="1" smtClean="0">
                        <a:latin typeface="Cambria Math"/>
                      </a:rPr>
                      <m:t>|</m:t>
                    </m:r>
                    <m:d>
                      <m:dPr>
                        <m:begChr m:val="{"/>
                        <m:endChr m:val="}"/>
                        <m:ctrlPr>
                          <a:rPr lang="en-US" sz="1800" b="0" i="1" smtClean="0">
                            <a:latin typeface="Cambria Math" panose="02040503050406030204" pitchFamily="18" charset="0"/>
                          </a:rPr>
                        </m:ctrlPr>
                      </m:dPr>
                      <m:e>
                        <m:sSubSup>
                          <m:sSubSupPr>
                            <m:ctrlPr>
                              <a:rPr lang="en-US" sz="1800" i="1" kern="1000" spc="30">
                                <a:latin typeface="Cambria Math" panose="02040503050406030204" pitchFamily="18" charset="0"/>
                                <a:ea typeface="Cambria Math" panose="02040503050406030204" pitchFamily="18" charset="0"/>
                              </a:rPr>
                            </m:ctrlPr>
                          </m:sSubSupPr>
                          <m:e>
                            <m:r>
                              <a:rPr lang="en-US" sz="1800" i="1" kern="1000" spc="30">
                                <a:latin typeface="Cambria Math" panose="02040503050406030204" pitchFamily="18" charset="0"/>
                                <a:ea typeface="Cambria Math" panose="02040503050406030204" pitchFamily="18" charset="0"/>
                              </a:rPr>
                              <m:t>𝑦</m:t>
                            </m:r>
                          </m:e>
                          <m:sub/>
                          <m:sup>
                            <m:r>
                              <m:rPr>
                                <m:sty m:val="p"/>
                              </m:rPr>
                              <a:rPr lang="en-US" sz="1800" kern="1000" spc="30">
                                <a:latin typeface="Cambria Math" panose="02040503050406030204" pitchFamily="18" charset="0"/>
                                <a:ea typeface="Cambria Math" panose="02040503050406030204" pitchFamily="18" charset="0"/>
                              </a:rPr>
                              <m:t>exp</m:t>
                            </m:r>
                          </m:sup>
                        </m:sSubSup>
                      </m:e>
                    </m:d>
                    <m:r>
                      <a:rPr lang="en-US" sz="1800" i="1">
                        <a:latin typeface="Cambria Math"/>
                      </a:rPr>
                      <m:t>)/</m:t>
                    </m:r>
                    <m:r>
                      <a:rPr lang="en-US" sz="1800" b="0" i="1" kern="1000" spc="30" smtClean="0">
                        <a:latin typeface="Cambria Math" panose="02040503050406030204" pitchFamily="18" charset="0"/>
                        <a:ea typeface="Cambria Math" panose="02040503050406030204" pitchFamily="18" charset="0"/>
                      </a:rPr>
                      <m:t>𝑝</m:t>
                    </m:r>
                    <m:d>
                      <m:dPr>
                        <m:ctrlPr>
                          <a:rPr lang="en-US" sz="1800" i="1">
                            <a:latin typeface="Cambria Math" panose="02040503050406030204" pitchFamily="18" charset="0"/>
                          </a:rPr>
                        </m:ctrlPr>
                      </m:dPr>
                      <m:e>
                        <m:sSubSup>
                          <m:sSubSupPr>
                            <m:ctrlPr>
                              <a:rPr lang="en-US" sz="1800" i="1" smtClean="0">
                                <a:latin typeface="Cambria Math" panose="02040503050406030204" pitchFamily="18" charset="0"/>
                              </a:rPr>
                            </m:ctrlPr>
                          </m:sSubSupPr>
                          <m:e>
                            <m:r>
                              <a:rPr lang="en-US" sz="1800" b="1" i="1" smtClean="0">
                                <a:latin typeface="Cambria Math"/>
                              </a:rPr>
                              <m:t>𝒙</m:t>
                            </m:r>
                          </m:e>
                          <m:sub>
                            <m:r>
                              <a:rPr lang="en-US" sz="1800" b="0" i="1" smtClean="0">
                                <a:latin typeface="Cambria Math"/>
                              </a:rPr>
                              <m:t>𝑚</m:t>
                            </m:r>
                          </m:sub>
                          <m:sup>
                            <m:r>
                              <m:rPr>
                                <m:sty m:val="p"/>
                              </m:rPr>
                              <a:rPr lang="en-US" sz="1800" b="0" i="0" smtClean="0">
                                <a:latin typeface="Cambria Math"/>
                              </a:rPr>
                              <m:t>old</m:t>
                            </m:r>
                          </m:sup>
                        </m:sSubSup>
                        <m:r>
                          <a:rPr lang="en-US" sz="1800" b="0" i="1" smtClean="0">
                            <a:latin typeface="Cambria Math"/>
                          </a:rPr>
                          <m:t>|</m:t>
                        </m:r>
                        <m:d>
                          <m:dPr>
                            <m:begChr m:val="{"/>
                            <m:endChr m:val="}"/>
                            <m:ctrlPr>
                              <a:rPr lang="en-US" sz="1800" b="0" i="1" kern="1000" spc="30" smtClean="0">
                                <a:latin typeface="Cambria Math" panose="02040503050406030204" pitchFamily="18" charset="0"/>
                                <a:ea typeface="Cambria Math" panose="02040503050406030204" pitchFamily="18" charset="0"/>
                              </a:rPr>
                            </m:ctrlPr>
                          </m:dPr>
                          <m:e>
                            <m:sSubSup>
                              <m:sSubSupPr>
                                <m:ctrlPr>
                                  <a:rPr lang="en-US" sz="1800" i="1" kern="1000" spc="30">
                                    <a:latin typeface="Cambria Math" panose="02040503050406030204" pitchFamily="18" charset="0"/>
                                    <a:ea typeface="Cambria Math" panose="02040503050406030204" pitchFamily="18" charset="0"/>
                                  </a:rPr>
                                </m:ctrlPr>
                              </m:sSubSupPr>
                              <m:e>
                                <m:r>
                                  <a:rPr lang="en-US" sz="1800" i="1" kern="1000" spc="30">
                                    <a:latin typeface="Cambria Math" panose="02040503050406030204" pitchFamily="18" charset="0"/>
                                    <a:ea typeface="Cambria Math" panose="02040503050406030204" pitchFamily="18" charset="0"/>
                                  </a:rPr>
                                  <m:t>𝑦</m:t>
                                </m:r>
                              </m:e>
                              <m:sub/>
                              <m:sup>
                                <m:r>
                                  <m:rPr>
                                    <m:sty m:val="p"/>
                                  </m:rPr>
                                  <a:rPr lang="en-US" sz="1800" kern="1000" spc="30">
                                    <a:latin typeface="Cambria Math" panose="02040503050406030204" pitchFamily="18" charset="0"/>
                                    <a:ea typeface="Cambria Math" panose="02040503050406030204" pitchFamily="18" charset="0"/>
                                  </a:rPr>
                                  <m:t>exp</m:t>
                                </m:r>
                              </m:sup>
                            </m:sSubSup>
                          </m:e>
                        </m:d>
                      </m:e>
                    </m:d>
                  </m:oMath>
                </a14:m>
                <a:endParaRPr lang="en-US" sz="1800" dirty="0">
                  <a:latin typeface="+mn-lt"/>
                </a:endParaRPr>
              </a:p>
            </p:txBody>
          </p:sp>
        </mc:Choice>
        <mc:Fallback>
          <p:sp>
            <p:nvSpPr>
              <p:cNvPr id="14" name="Rectangle 13"/>
              <p:cNvSpPr>
                <a:spLocks noRot="1" noChangeAspect="1" noMove="1" noResize="1" noEditPoints="1" noAdjustHandles="1" noChangeArrowheads="1" noChangeShapeType="1" noTextEdit="1"/>
              </p:cNvSpPr>
              <p:nvPr/>
            </p:nvSpPr>
            <p:spPr>
              <a:xfrm>
                <a:off x="82161" y="4509120"/>
                <a:ext cx="5929999" cy="2072362"/>
              </a:xfrm>
              <a:prstGeom prst="rect">
                <a:avLst/>
              </a:prstGeom>
              <a:blipFill>
                <a:blip r:embed="rId8"/>
                <a:stretch>
                  <a:fillRect l="-822" t="-1765" b="-294"/>
                </a:stretch>
              </a:blipFill>
              <a:ln w="19050">
                <a:noFill/>
                <a:prstDash val="dash"/>
              </a:ln>
            </p:spPr>
            <p:txBody>
              <a:bodyPr/>
              <a:lstStyle/>
              <a:p>
                <a:r>
                  <a:rPr lang="en-VI">
                    <a:noFill/>
                  </a:rPr>
                  <a:t> </a:t>
                </a:r>
              </a:p>
            </p:txBody>
          </p:sp>
        </mc:Fallback>
      </mc:AlternateContent>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A8A4C4AA-082B-4135-A9C3-4A749B28E581}"/>
                  </a:ext>
                </a:extLst>
              </p:cNvPr>
              <p:cNvSpPr/>
              <p:nvPr/>
            </p:nvSpPr>
            <p:spPr>
              <a:xfrm>
                <a:off x="5443493" y="4388331"/>
                <a:ext cx="1288747" cy="369332"/>
              </a:xfrm>
              <a:prstGeom prst="rect">
                <a:avLst/>
              </a:prstGeom>
            </p:spPr>
            <p:txBody>
              <a:bodyPr wrap="square">
                <a:spAutoFit/>
              </a:bodyPr>
              <a:lstStyle/>
              <a:p>
                <a:pPr marL="0" indent="0">
                  <a:buNone/>
                </a:pPr>
                <a:r>
                  <a:rPr lang="en-US" sz="1800" b="0" dirty="0"/>
                  <a:t>Joint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2</m:t>
                        </m:r>
                      </m:sub>
                    </m:sSub>
                  </m:oMath>
                </a14:m>
                <a:endParaRPr lang="en-US" sz="1800" dirty="0">
                  <a:latin typeface="+mn-lt"/>
                </a:endParaRPr>
              </a:p>
            </p:txBody>
          </p:sp>
        </mc:Choice>
        <mc:Fallback>
          <p:sp>
            <p:nvSpPr>
              <p:cNvPr id="20" name="Rectangle 19">
                <a:extLst>
                  <a:ext uri="{FF2B5EF4-FFF2-40B4-BE49-F238E27FC236}">
                    <a16:creationId xmlns:a16="http://schemas.microsoft.com/office/drawing/2014/main" id="{A8A4C4AA-082B-4135-A9C3-4A749B28E581}"/>
                  </a:ext>
                </a:extLst>
              </p:cNvPr>
              <p:cNvSpPr>
                <a:spLocks noRot="1" noChangeAspect="1" noMove="1" noResize="1" noEditPoints="1" noAdjustHandles="1" noChangeArrowheads="1" noChangeShapeType="1" noTextEdit="1"/>
              </p:cNvSpPr>
              <p:nvPr/>
            </p:nvSpPr>
            <p:spPr>
              <a:xfrm>
                <a:off x="5443493" y="4388331"/>
                <a:ext cx="1288747" cy="369332"/>
              </a:xfrm>
              <a:prstGeom prst="rect">
                <a:avLst/>
              </a:prstGeom>
              <a:blipFill>
                <a:blip r:embed="rId9"/>
                <a:stretch>
                  <a:fillRect l="-4265" t="-11667" b="-25000"/>
                </a:stretch>
              </a:blipFill>
            </p:spPr>
            <p:txBody>
              <a:bodyPr/>
              <a:lstStyle/>
              <a:p>
                <a:r>
                  <a:rPr lang="en-VI">
                    <a:noFill/>
                  </a:rPr>
                  <a:t> </a:t>
                </a:r>
              </a:p>
            </p:txBody>
          </p:sp>
        </mc:Fallback>
      </mc:AlternateContent>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6F54EA17-BF27-4B60-97D9-EB29BC2095B0}"/>
                  </a:ext>
                </a:extLst>
              </p:cNvPr>
              <p:cNvSpPr/>
              <p:nvPr/>
            </p:nvSpPr>
            <p:spPr>
              <a:xfrm>
                <a:off x="7442435" y="4388331"/>
                <a:ext cx="1522053" cy="369332"/>
              </a:xfrm>
              <a:prstGeom prst="rect">
                <a:avLst/>
              </a:prstGeom>
            </p:spPr>
            <p:txBody>
              <a:bodyPr wrap="square">
                <a:spAutoFit/>
              </a:bodyPr>
              <a:lstStyle/>
              <a:p>
                <a:pPr marL="0" indent="0">
                  <a:buNone/>
                </a:pPr>
                <a:r>
                  <a:rPr lang="en-US" sz="1800" b="0" dirty="0"/>
                  <a:t>Marginal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oMath>
                </a14:m>
                <a:endParaRPr lang="en-US" sz="1800" dirty="0">
                  <a:latin typeface="+mn-lt"/>
                </a:endParaRPr>
              </a:p>
            </p:txBody>
          </p:sp>
        </mc:Choice>
        <mc:Fallback>
          <p:sp>
            <p:nvSpPr>
              <p:cNvPr id="21" name="Rectangle 20">
                <a:extLst>
                  <a:ext uri="{FF2B5EF4-FFF2-40B4-BE49-F238E27FC236}">
                    <a16:creationId xmlns:a16="http://schemas.microsoft.com/office/drawing/2014/main" id="{6F54EA17-BF27-4B60-97D9-EB29BC2095B0}"/>
                  </a:ext>
                </a:extLst>
              </p:cNvPr>
              <p:cNvSpPr>
                <a:spLocks noRot="1" noChangeAspect="1" noMove="1" noResize="1" noEditPoints="1" noAdjustHandles="1" noChangeArrowheads="1" noChangeShapeType="1" noTextEdit="1"/>
              </p:cNvSpPr>
              <p:nvPr/>
            </p:nvSpPr>
            <p:spPr>
              <a:xfrm>
                <a:off x="7442435" y="4388331"/>
                <a:ext cx="1522053" cy="369332"/>
              </a:xfrm>
              <a:prstGeom prst="rect">
                <a:avLst/>
              </a:prstGeom>
              <a:blipFill>
                <a:blip r:embed="rId10"/>
                <a:stretch>
                  <a:fillRect l="-3600" t="-11667" b="-25000"/>
                </a:stretch>
              </a:blipFill>
            </p:spPr>
            <p:txBody>
              <a:bodyPr/>
              <a:lstStyle/>
              <a:p>
                <a:r>
                  <a:rPr lang="en-VI">
                    <a:noFill/>
                  </a:rPr>
                  <a:t> </a:t>
                </a:r>
              </a:p>
            </p:txBody>
          </p:sp>
        </mc:Fallback>
      </mc:AlternateContent>
    </p:spTree>
    <p:extLst>
      <p:ext uri="{BB962C8B-B14F-4D97-AF65-F5344CB8AC3E}">
        <p14:creationId xmlns:p14="http://schemas.microsoft.com/office/powerpoint/2010/main" val="252532731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project\stars\workspace\RND\SB-RND-ACT-006-13\WD41\projects\temp\wd41-all\figures\defense\figures\plotEnsPri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000" y="1645200"/>
            <a:ext cx="8047037"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Constraining the Prior Uncertainty Range of </a:t>
            </a:r>
            <a:br>
              <a:rPr lang="en-US" dirty="0"/>
            </a:br>
            <a:r>
              <a:rPr lang="en-US" dirty="0"/>
              <a:t>the Model Parameters</a:t>
            </a:r>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iafbIntDr</a:t>
            </a:r>
            <a:endParaRPr lang="en-US"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mc:AlternateContent xmlns:mc="http://schemas.openxmlformats.org/markup-compatibility/2006" xmlns:a14="http://schemas.microsoft.com/office/drawing/2010/main">
        <mc:Choice Requires="a14">
          <p:sp>
            <p:nvSpPr>
              <p:cNvPr id="13" name="TextBox 12"/>
              <p:cNvSpPr txBox="1"/>
              <p:nvPr/>
            </p:nvSpPr>
            <p:spPr>
              <a:xfrm>
                <a:off x="1043608" y="6284168"/>
                <a:ext cx="504056" cy="22860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043608" y="6284168"/>
                <a:ext cx="504056" cy="228600"/>
              </a:xfrm>
              <a:prstGeom prst="rect">
                <a:avLst/>
              </a:prstGeom>
              <a:blipFill rotWithShape="1">
                <a:blip r:embed="rId4"/>
                <a:stretch>
                  <a:fillRect l="-9639" t="-13514" b="-5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90904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909044" y="6285600"/>
                <a:ext cx="214684" cy="245740"/>
              </a:xfrm>
              <a:prstGeom prst="rect">
                <a:avLst/>
              </a:prstGeom>
              <a:blipFill rotWithShape="1">
                <a:blip r:embed="rId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123728"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a:latin typeface="+mn-lt"/>
                  <a:cs typeface="Franklin Gothic Book"/>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123728" y="6285600"/>
                <a:ext cx="432048" cy="235239"/>
              </a:xfrm>
              <a:prstGeom prst="rect">
                <a:avLst/>
              </a:prstGeom>
              <a:blipFill rotWithShape="1">
                <a:blip r:embed="rId6"/>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28438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a:latin typeface="+mn-lt"/>
                  <a:cs typeface="Franklin Gothic Book"/>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843808" y="6285600"/>
                <a:ext cx="214684" cy="245740"/>
              </a:xfrm>
              <a:prstGeom prst="rect">
                <a:avLst/>
              </a:prstGeom>
              <a:blipFill rotWithShape="1">
                <a:blip r:embed="rId7"/>
                <a:stretch>
                  <a:fillRect l="-34286" r="-571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131840" y="6284854"/>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a:latin typeface="+mn-lt"/>
                  <a:cs typeface="Franklin Gothic Book"/>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131840" y="6284854"/>
                <a:ext cx="432048" cy="235239"/>
              </a:xfrm>
              <a:prstGeom prst="rect">
                <a:avLst/>
              </a:prstGeom>
              <a:blipFill rotWithShape="1">
                <a:blip r:embed="rId8"/>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53260" y="6277528"/>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a:latin typeface="+mn-lt"/>
                  <a:cs typeface="Franklin Gothic Book"/>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853260" y="6277528"/>
                <a:ext cx="214684" cy="245740"/>
              </a:xfrm>
              <a:prstGeom prst="rect">
                <a:avLst/>
              </a:prstGeom>
              <a:blipFill rotWithShape="1">
                <a:blip r:embed="rId9"/>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103948" y="6277944"/>
                <a:ext cx="468052"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103948" y="6277944"/>
                <a:ext cx="468052" cy="245740"/>
              </a:xfrm>
              <a:prstGeom prst="rect">
                <a:avLst/>
              </a:prstGeom>
              <a:blipFill rotWithShape="1">
                <a:blip r:embed="rId10"/>
                <a:stretch>
                  <a:fillRect l="-14286" t="-7500" r="-2597"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898767"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a:latin typeface="+mn-lt"/>
                  <a:cs typeface="Franklin Gothic Book"/>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4898767" y="6285600"/>
                <a:ext cx="214684" cy="245740"/>
              </a:xfrm>
              <a:prstGeom prst="rect">
                <a:avLst/>
              </a:prstGeom>
              <a:blipFill rotWithShape="1">
                <a:blip r:embed="rId11"/>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5940152" y="6284854"/>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a:latin typeface="+mn-lt"/>
                  <a:cs typeface="Franklin Gothic Book"/>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5940152" y="6284854"/>
                <a:ext cx="214684" cy="245740"/>
              </a:xfrm>
              <a:prstGeom prst="rect">
                <a:avLst/>
              </a:prstGeom>
              <a:blipFill rotWithShape="1">
                <a:blip r:embed="rId12"/>
                <a:stretch>
                  <a:fillRect l="-30556" r="-5556"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076056"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a:latin typeface="+mn-lt"/>
                  <a:cs typeface="Franklin Gothic Book"/>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076056" y="6285600"/>
                <a:ext cx="502717" cy="245740"/>
              </a:xfrm>
              <a:prstGeom prst="rect">
                <a:avLst/>
              </a:prstGeom>
              <a:blipFill rotWithShape="1">
                <a:blip r:embed="rId13"/>
                <a:stretch>
                  <a:fillRect l="-9756"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7164288" y="628693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a:latin typeface="+mn-lt"/>
                  <a:cs typeface="Franklin Gothic Book"/>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7164288" y="6286930"/>
                <a:ext cx="432048" cy="235239"/>
              </a:xfrm>
              <a:prstGeom prst="rect">
                <a:avLst/>
              </a:prstGeom>
              <a:blipFill rotWithShape="1">
                <a:blip r:embed="rId14"/>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8857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a:latin typeface="+mn-lt"/>
                  <a:cs typeface="Franklin Gothic Book"/>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885708" y="6285600"/>
                <a:ext cx="214684" cy="245740"/>
              </a:xfrm>
              <a:prstGeom prst="rect">
                <a:avLst/>
              </a:prstGeom>
              <a:blipFill rotWithShape="1">
                <a:blip r:embed="rId1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94960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a:latin typeface="+mn-lt"/>
                  <a:cs typeface="Franklin Gothic Book"/>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949604" y="6285600"/>
                <a:ext cx="214684" cy="245740"/>
              </a:xfrm>
              <a:prstGeom prst="rect">
                <a:avLst/>
              </a:prstGeom>
              <a:blipFill rotWithShape="1">
                <a:blip r:embed="rId16"/>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6110062"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a:latin typeface="+mn-lt"/>
                  <a:cs typeface="Franklin Gothic Book"/>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6110062" y="6285600"/>
                <a:ext cx="502717" cy="245740"/>
              </a:xfrm>
              <a:prstGeom prst="rect">
                <a:avLst/>
              </a:prstGeom>
              <a:blipFill rotWithShape="1">
                <a:blip r:embed="rId17"/>
                <a:stretch>
                  <a:fillRect l="-9639"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133261"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a:latin typeface="+mn-lt"/>
                  <a:cs typeface="Franklin Gothic Book"/>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8133261" y="6285600"/>
                <a:ext cx="432048" cy="235239"/>
              </a:xfrm>
              <a:prstGeom prst="rect">
                <a:avLst/>
              </a:prstGeom>
              <a:blipFill rotWithShape="1">
                <a:blip r:embed="rId18"/>
                <a:stretch>
                  <a:fillRect l="-15493" t="-5128" r="-16901"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820150" y="6285600"/>
                <a:ext cx="31511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820150" y="6285600"/>
                <a:ext cx="315114" cy="245740"/>
              </a:xfrm>
              <a:prstGeom prst="rect">
                <a:avLst/>
              </a:prstGeom>
              <a:blipFill rotWithShape="1">
                <a:blip r:embed="rId19"/>
                <a:stretch>
                  <a:fillRect l="-26923" t="-2500" r="-11538" b="-15000"/>
                </a:stretch>
              </a:blipFill>
            </p:spPr>
            <p:txBody>
              <a:bodyPr/>
              <a:lstStyle/>
              <a:p>
                <a:r>
                  <a:rPr lang="en-US">
                    <a:noFill/>
                  </a:rPr>
                  <a:t> </a:t>
                </a:r>
              </a:p>
            </p:txBody>
          </p:sp>
        </mc:Fallback>
      </mc:AlternateContent>
      <p:sp>
        <p:nvSpPr>
          <p:cNvPr id="32" name="TextBox 31"/>
          <p:cNvSpPr txBox="1"/>
          <p:nvPr/>
        </p:nvSpPr>
        <p:spPr>
          <a:xfrm>
            <a:off x="5578773" y="1557338"/>
            <a:ext cx="3241378" cy="1159966"/>
          </a:xfrm>
          <a:prstGeom prst="rect">
            <a:avLst/>
          </a:prstGeom>
          <a:solidFill>
            <a:schemeClr val="bg1">
              <a:alpha val="80000"/>
            </a:schemeClr>
          </a:solidFill>
        </p:spPr>
        <p:txBody>
          <a:bodyPr wrap="none" lIns="0" tIns="0" rIns="0" bIns="0" rtlCol="0" anchor="ctr">
            <a:noAutofit/>
          </a:bodyPr>
          <a:lstStyle/>
          <a:p>
            <a:pPr>
              <a:lnSpc>
                <a:spcPct val="110000"/>
              </a:lnSpc>
              <a:spcBef>
                <a:spcPts val="0"/>
              </a:spcBef>
            </a:pPr>
            <a:r>
              <a:rPr lang="en-US" sz="2400" b="1" kern="1000" spc="30" dirty="0">
                <a:latin typeface="+mn-lt"/>
                <a:cs typeface="Franklin Gothic Book"/>
              </a:rPr>
              <a:t>The prior uncertainty of</a:t>
            </a:r>
            <a:br>
              <a:rPr lang="en-US" sz="2400" b="1" kern="1000" spc="30" dirty="0">
                <a:latin typeface="+mn-lt"/>
                <a:cs typeface="Franklin Gothic Book"/>
              </a:rPr>
            </a:br>
            <a:r>
              <a:rPr lang="en-US" sz="2400" b="1" kern="1000" spc="30" dirty="0">
                <a:latin typeface="+mn-lt"/>
                <a:cs typeface="Franklin Gothic Book"/>
              </a:rPr>
              <a:t>the model parameters</a:t>
            </a:r>
          </a:p>
        </p:txBody>
      </p:sp>
    </p:spTree>
    <p:extLst>
      <p:ext uri="{BB962C8B-B14F-4D97-AF65-F5344CB8AC3E}">
        <p14:creationId xmlns:p14="http://schemas.microsoft.com/office/powerpoint/2010/main" val="421119618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project\stars\workspace\RND\SB-RND-ACT-006-13\WD41\projects\temp\wd41-all\figures\defense\figures\plotEnsPri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000" y="1645200"/>
            <a:ext cx="8047037"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Visualizing multi-dimensional distribution:</a:t>
            </a:r>
            <a:br>
              <a:rPr lang="en-US" dirty="0"/>
            </a:br>
            <a:r>
              <a:rPr lang="en-US" dirty="0"/>
              <a:t>How to read a </a:t>
            </a:r>
            <a:r>
              <a:rPr lang="en-US" i="1" dirty="0"/>
              <a:t>corner</a:t>
            </a:r>
            <a:r>
              <a:rPr lang="en-US" dirty="0"/>
              <a:t> plot?</a:t>
            </a:r>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iafbIntDr</a:t>
            </a:r>
            <a:endParaRPr lang="en-US"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mc:AlternateContent xmlns:mc="http://schemas.openxmlformats.org/markup-compatibility/2006" xmlns:a14="http://schemas.microsoft.com/office/drawing/2010/main">
        <mc:Choice Requires="a14">
          <p:sp>
            <p:nvSpPr>
              <p:cNvPr id="13" name="TextBox 12"/>
              <p:cNvSpPr txBox="1"/>
              <p:nvPr/>
            </p:nvSpPr>
            <p:spPr>
              <a:xfrm>
                <a:off x="1043608" y="6284168"/>
                <a:ext cx="504056" cy="22860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043608" y="6284168"/>
                <a:ext cx="504056" cy="228600"/>
              </a:xfrm>
              <a:prstGeom prst="rect">
                <a:avLst/>
              </a:prstGeom>
              <a:blipFill rotWithShape="1">
                <a:blip r:embed="rId4"/>
                <a:stretch>
                  <a:fillRect l="-9639" t="-13514" b="-5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90904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909044" y="6285600"/>
                <a:ext cx="214684" cy="245740"/>
              </a:xfrm>
              <a:prstGeom prst="rect">
                <a:avLst/>
              </a:prstGeom>
              <a:blipFill rotWithShape="1">
                <a:blip r:embed="rId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123728"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a:latin typeface="+mn-lt"/>
                  <a:cs typeface="Franklin Gothic Book"/>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123728" y="6285600"/>
                <a:ext cx="432048" cy="235239"/>
              </a:xfrm>
              <a:prstGeom prst="rect">
                <a:avLst/>
              </a:prstGeom>
              <a:blipFill rotWithShape="1">
                <a:blip r:embed="rId6"/>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28438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a:latin typeface="+mn-lt"/>
                  <a:cs typeface="Franklin Gothic Book"/>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843808" y="6285600"/>
                <a:ext cx="214684" cy="245740"/>
              </a:xfrm>
              <a:prstGeom prst="rect">
                <a:avLst/>
              </a:prstGeom>
              <a:blipFill rotWithShape="1">
                <a:blip r:embed="rId7"/>
                <a:stretch>
                  <a:fillRect l="-34286" r="-571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131840" y="6284854"/>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a:latin typeface="+mn-lt"/>
                  <a:cs typeface="Franklin Gothic Book"/>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131840" y="6284854"/>
                <a:ext cx="432048" cy="235239"/>
              </a:xfrm>
              <a:prstGeom prst="rect">
                <a:avLst/>
              </a:prstGeom>
              <a:blipFill rotWithShape="1">
                <a:blip r:embed="rId8"/>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53260" y="6277528"/>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a:latin typeface="+mn-lt"/>
                  <a:cs typeface="Franklin Gothic Book"/>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853260" y="6277528"/>
                <a:ext cx="214684" cy="245740"/>
              </a:xfrm>
              <a:prstGeom prst="rect">
                <a:avLst/>
              </a:prstGeom>
              <a:blipFill rotWithShape="1">
                <a:blip r:embed="rId9"/>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103948" y="6277944"/>
                <a:ext cx="468052"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103948" y="6277944"/>
                <a:ext cx="468052" cy="245740"/>
              </a:xfrm>
              <a:prstGeom prst="rect">
                <a:avLst/>
              </a:prstGeom>
              <a:blipFill rotWithShape="1">
                <a:blip r:embed="rId10"/>
                <a:stretch>
                  <a:fillRect l="-14286" t="-7500" r="-2597"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898767"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a:latin typeface="+mn-lt"/>
                  <a:cs typeface="Franklin Gothic Book"/>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4898767" y="6285600"/>
                <a:ext cx="214684" cy="245740"/>
              </a:xfrm>
              <a:prstGeom prst="rect">
                <a:avLst/>
              </a:prstGeom>
              <a:blipFill rotWithShape="1">
                <a:blip r:embed="rId11"/>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5940152" y="6284854"/>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a:latin typeface="+mn-lt"/>
                  <a:cs typeface="Franklin Gothic Book"/>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5940152" y="6284854"/>
                <a:ext cx="214684" cy="245740"/>
              </a:xfrm>
              <a:prstGeom prst="rect">
                <a:avLst/>
              </a:prstGeom>
              <a:blipFill rotWithShape="1">
                <a:blip r:embed="rId12"/>
                <a:stretch>
                  <a:fillRect l="-30556" r="-5556"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076056"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a:latin typeface="+mn-lt"/>
                  <a:cs typeface="Franklin Gothic Book"/>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076056" y="6285600"/>
                <a:ext cx="502717" cy="245740"/>
              </a:xfrm>
              <a:prstGeom prst="rect">
                <a:avLst/>
              </a:prstGeom>
              <a:blipFill rotWithShape="1">
                <a:blip r:embed="rId13"/>
                <a:stretch>
                  <a:fillRect l="-9756"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7164288" y="628693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a:latin typeface="+mn-lt"/>
                  <a:cs typeface="Franklin Gothic Book"/>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7164288" y="6286930"/>
                <a:ext cx="432048" cy="235239"/>
              </a:xfrm>
              <a:prstGeom prst="rect">
                <a:avLst/>
              </a:prstGeom>
              <a:blipFill rotWithShape="1">
                <a:blip r:embed="rId14"/>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8857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a:latin typeface="+mn-lt"/>
                  <a:cs typeface="Franklin Gothic Book"/>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885708" y="6285600"/>
                <a:ext cx="214684" cy="245740"/>
              </a:xfrm>
              <a:prstGeom prst="rect">
                <a:avLst/>
              </a:prstGeom>
              <a:blipFill rotWithShape="1">
                <a:blip r:embed="rId1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94960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a:latin typeface="+mn-lt"/>
                  <a:cs typeface="Franklin Gothic Book"/>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949604" y="6285600"/>
                <a:ext cx="214684" cy="245740"/>
              </a:xfrm>
              <a:prstGeom prst="rect">
                <a:avLst/>
              </a:prstGeom>
              <a:blipFill rotWithShape="1">
                <a:blip r:embed="rId16"/>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6110062"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a:latin typeface="+mn-lt"/>
                  <a:cs typeface="Franklin Gothic Book"/>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6110062" y="6285600"/>
                <a:ext cx="502717" cy="245740"/>
              </a:xfrm>
              <a:prstGeom prst="rect">
                <a:avLst/>
              </a:prstGeom>
              <a:blipFill rotWithShape="1">
                <a:blip r:embed="rId17"/>
                <a:stretch>
                  <a:fillRect l="-9639"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133261"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a:latin typeface="+mn-lt"/>
                  <a:cs typeface="Franklin Gothic Book"/>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8133261" y="6285600"/>
                <a:ext cx="432048" cy="235239"/>
              </a:xfrm>
              <a:prstGeom prst="rect">
                <a:avLst/>
              </a:prstGeom>
              <a:blipFill rotWithShape="1">
                <a:blip r:embed="rId18"/>
                <a:stretch>
                  <a:fillRect l="-15493" t="-5128" r="-16901"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820150" y="6285600"/>
                <a:ext cx="31511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820150" y="6285600"/>
                <a:ext cx="315114" cy="245740"/>
              </a:xfrm>
              <a:prstGeom prst="rect">
                <a:avLst/>
              </a:prstGeom>
              <a:blipFill rotWithShape="1">
                <a:blip r:embed="rId19"/>
                <a:stretch>
                  <a:fillRect l="-26923" t="-2500" r="-11538" b="-15000"/>
                </a:stretch>
              </a:blipFill>
            </p:spPr>
            <p:txBody>
              <a:bodyPr/>
              <a:lstStyle/>
              <a:p>
                <a:r>
                  <a:rPr lang="en-US">
                    <a:noFill/>
                  </a:rPr>
                  <a:t> </a:t>
                </a:r>
              </a:p>
            </p:txBody>
          </p:sp>
        </mc:Fallback>
      </mc:AlternateContent>
      <p:sp>
        <p:nvSpPr>
          <p:cNvPr id="14" name="Freeform 13"/>
          <p:cNvSpPr/>
          <p:nvPr/>
        </p:nvSpPr>
        <p:spPr bwMode="auto">
          <a:xfrm>
            <a:off x="1036948" y="2201473"/>
            <a:ext cx="7107811" cy="4076055"/>
          </a:xfrm>
          <a:custGeom>
            <a:avLst/>
            <a:gdLst>
              <a:gd name="connsiteX0" fmla="*/ 0 w 7107811"/>
              <a:gd name="connsiteY0" fmla="*/ 65988 h 4128941"/>
              <a:gd name="connsiteX1" fmla="*/ 0 w 7107811"/>
              <a:gd name="connsiteY1" fmla="*/ 4128941 h 4128941"/>
              <a:gd name="connsiteX2" fmla="*/ 7107811 w 7107811"/>
              <a:gd name="connsiteY2" fmla="*/ 4100660 h 4128941"/>
              <a:gd name="connsiteX3" fmla="*/ 7107811 w 7107811"/>
              <a:gd name="connsiteY3" fmla="*/ 3563332 h 4128941"/>
              <a:gd name="connsiteX4" fmla="*/ 6099143 w 7107811"/>
              <a:gd name="connsiteY4" fmla="*/ 3563332 h 4128941"/>
              <a:gd name="connsiteX5" fmla="*/ 6099143 w 7107811"/>
              <a:gd name="connsiteY5" fmla="*/ 2931736 h 4128941"/>
              <a:gd name="connsiteX6" fmla="*/ 5099901 w 7107811"/>
              <a:gd name="connsiteY6" fmla="*/ 2912883 h 4128941"/>
              <a:gd name="connsiteX7" fmla="*/ 5090475 w 7107811"/>
              <a:gd name="connsiteY7" fmla="*/ 2356701 h 4128941"/>
              <a:gd name="connsiteX8" fmla="*/ 4044099 w 7107811"/>
              <a:gd name="connsiteY8" fmla="*/ 2347275 h 4128941"/>
              <a:gd name="connsiteX9" fmla="*/ 4044099 w 7107811"/>
              <a:gd name="connsiteY9" fmla="*/ 1743959 h 4128941"/>
              <a:gd name="connsiteX10" fmla="*/ 3063712 w 7107811"/>
              <a:gd name="connsiteY10" fmla="*/ 1753386 h 4128941"/>
              <a:gd name="connsiteX11" fmla="*/ 3073139 w 7107811"/>
              <a:gd name="connsiteY11" fmla="*/ 1112363 h 4128941"/>
              <a:gd name="connsiteX12" fmla="*/ 2036190 w 7107811"/>
              <a:gd name="connsiteY12" fmla="*/ 1121790 h 4128941"/>
              <a:gd name="connsiteX13" fmla="*/ 2026763 w 7107811"/>
              <a:gd name="connsiteY13" fmla="*/ 565609 h 4128941"/>
              <a:gd name="connsiteX14" fmla="*/ 1018095 w 7107811"/>
              <a:gd name="connsiteY14" fmla="*/ 584462 h 4128941"/>
              <a:gd name="connsiteX15" fmla="*/ 999242 w 7107811"/>
              <a:gd name="connsiteY15" fmla="*/ 0 h 4128941"/>
              <a:gd name="connsiteX16" fmla="*/ 0 w 7107811"/>
              <a:gd name="connsiteY16" fmla="*/ 65988 h 4128941"/>
              <a:gd name="connsiteX0" fmla="*/ 15240 w 7107811"/>
              <a:gd name="connsiteY0" fmla="*/ 5028 h 4128941"/>
              <a:gd name="connsiteX1" fmla="*/ 0 w 7107811"/>
              <a:gd name="connsiteY1" fmla="*/ 4128941 h 4128941"/>
              <a:gd name="connsiteX2" fmla="*/ 7107811 w 7107811"/>
              <a:gd name="connsiteY2" fmla="*/ 4100660 h 4128941"/>
              <a:gd name="connsiteX3" fmla="*/ 7107811 w 7107811"/>
              <a:gd name="connsiteY3" fmla="*/ 3563332 h 4128941"/>
              <a:gd name="connsiteX4" fmla="*/ 6099143 w 7107811"/>
              <a:gd name="connsiteY4" fmla="*/ 3563332 h 4128941"/>
              <a:gd name="connsiteX5" fmla="*/ 6099143 w 7107811"/>
              <a:gd name="connsiteY5" fmla="*/ 2931736 h 4128941"/>
              <a:gd name="connsiteX6" fmla="*/ 5099901 w 7107811"/>
              <a:gd name="connsiteY6" fmla="*/ 2912883 h 4128941"/>
              <a:gd name="connsiteX7" fmla="*/ 5090475 w 7107811"/>
              <a:gd name="connsiteY7" fmla="*/ 2356701 h 4128941"/>
              <a:gd name="connsiteX8" fmla="*/ 4044099 w 7107811"/>
              <a:gd name="connsiteY8" fmla="*/ 2347275 h 4128941"/>
              <a:gd name="connsiteX9" fmla="*/ 4044099 w 7107811"/>
              <a:gd name="connsiteY9" fmla="*/ 1743959 h 4128941"/>
              <a:gd name="connsiteX10" fmla="*/ 3063712 w 7107811"/>
              <a:gd name="connsiteY10" fmla="*/ 1753386 h 4128941"/>
              <a:gd name="connsiteX11" fmla="*/ 3073139 w 7107811"/>
              <a:gd name="connsiteY11" fmla="*/ 1112363 h 4128941"/>
              <a:gd name="connsiteX12" fmla="*/ 2036190 w 7107811"/>
              <a:gd name="connsiteY12" fmla="*/ 1121790 h 4128941"/>
              <a:gd name="connsiteX13" fmla="*/ 2026763 w 7107811"/>
              <a:gd name="connsiteY13" fmla="*/ 565609 h 4128941"/>
              <a:gd name="connsiteX14" fmla="*/ 1018095 w 7107811"/>
              <a:gd name="connsiteY14" fmla="*/ 584462 h 4128941"/>
              <a:gd name="connsiteX15" fmla="*/ 999242 w 7107811"/>
              <a:gd name="connsiteY15" fmla="*/ 0 h 4128941"/>
              <a:gd name="connsiteX16" fmla="*/ 15240 w 7107811"/>
              <a:gd name="connsiteY16" fmla="*/ 5028 h 4128941"/>
              <a:gd name="connsiteX0" fmla="*/ 15240 w 7107811"/>
              <a:gd name="connsiteY0" fmla="*/ 5028 h 4128941"/>
              <a:gd name="connsiteX1" fmla="*/ 0 w 7107811"/>
              <a:gd name="connsiteY1" fmla="*/ 4128941 h 4128941"/>
              <a:gd name="connsiteX2" fmla="*/ 7107811 w 7107811"/>
              <a:gd name="connsiteY2" fmla="*/ 4100660 h 4128941"/>
              <a:gd name="connsiteX3" fmla="*/ 7107811 w 7107811"/>
              <a:gd name="connsiteY3" fmla="*/ 3563332 h 4128941"/>
              <a:gd name="connsiteX4" fmla="*/ 6099143 w 7107811"/>
              <a:gd name="connsiteY4" fmla="*/ 3563332 h 4128941"/>
              <a:gd name="connsiteX5" fmla="*/ 6099143 w 7107811"/>
              <a:gd name="connsiteY5" fmla="*/ 2931736 h 4128941"/>
              <a:gd name="connsiteX6" fmla="*/ 5099901 w 7107811"/>
              <a:gd name="connsiteY6" fmla="*/ 2912883 h 4128941"/>
              <a:gd name="connsiteX7" fmla="*/ 5090475 w 7107811"/>
              <a:gd name="connsiteY7" fmla="*/ 2356701 h 4128941"/>
              <a:gd name="connsiteX8" fmla="*/ 4044099 w 7107811"/>
              <a:gd name="connsiteY8" fmla="*/ 2347275 h 4128941"/>
              <a:gd name="connsiteX9" fmla="*/ 4044099 w 7107811"/>
              <a:gd name="connsiteY9" fmla="*/ 1743959 h 4128941"/>
              <a:gd name="connsiteX10" fmla="*/ 3063712 w 7107811"/>
              <a:gd name="connsiteY10" fmla="*/ 1753386 h 4128941"/>
              <a:gd name="connsiteX11" fmla="*/ 3073139 w 7107811"/>
              <a:gd name="connsiteY11" fmla="*/ 1112363 h 4128941"/>
              <a:gd name="connsiteX12" fmla="*/ 2036190 w 7107811"/>
              <a:gd name="connsiteY12" fmla="*/ 1121790 h 4128941"/>
              <a:gd name="connsiteX13" fmla="*/ 2026763 w 7107811"/>
              <a:gd name="connsiteY13" fmla="*/ 565609 h 4128941"/>
              <a:gd name="connsiteX14" fmla="*/ 1020452 w 7107811"/>
              <a:gd name="connsiteY14" fmla="*/ 584855 h 4128941"/>
              <a:gd name="connsiteX15" fmla="*/ 1018095 w 7107811"/>
              <a:gd name="connsiteY15" fmla="*/ 584462 h 4128941"/>
              <a:gd name="connsiteX16" fmla="*/ 999242 w 7107811"/>
              <a:gd name="connsiteY16" fmla="*/ 0 h 4128941"/>
              <a:gd name="connsiteX17" fmla="*/ 15240 w 7107811"/>
              <a:gd name="connsiteY17" fmla="*/ 5028 h 4128941"/>
              <a:gd name="connsiteX0" fmla="*/ 15240 w 7107811"/>
              <a:gd name="connsiteY0" fmla="*/ 0 h 4123913"/>
              <a:gd name="connsiteX1" fmla="*/ 0 w 7107811"/>
              <a:gd name="connsiteY1" fmla="*/ 4123913 h 4123913"/>
              <a:gd name="connsiteX2" fmla="*/ 7107811 w 7107811"/>
              <a:gd name="connsiteY2" fmla="*/ 4095632 h 4123913"/>
              <a:gd name="connsiteX3" fmla="*/ 7107811 w 7107811"/>
              <a:gd name="connsiteY3" fmla="*/ 3558304 h 4123913"/>
              <a:gd name="connsiteX4" fmla="*/ 6099143 w 7107811"/>
              <a:gd name="connsiteY4" fmla="*/ 3558304 h 4123913"/>
              <a:gd name="connsiteX5" fmla="*/ 6099143 w 7107811"/>
              <a:gd name="connsiteY5" fmla="*/ 2926708 h 4123913"/>
              <a:gd name="connsiteX6" fmla="*/ 5099901 w 7107811"/>
              <a:gd name="connsiteY6" fmla="*/ 2907855 h 4123913"/>
              <a:gd name="connsiteX7" fmla="*/ 5090475 w 7107811"/>
              <a:gd name="connsiteY7" fmla="*/ 2351673 h 4123913"/>
              <a:gd name="connsiteX8" fmla="*/ 4044099 w 7107811"/>
              <a:gd name="connsiteY8" fmla="*/ 2342247 h 4123913"/>
              <a:gd name="connsiteX9" fmla="*/ 4044099 w 7107811"/>
              <a:gd name="connsiteY9" fmla="*/ 1738931 h 4123913"/>
              <a:gd name="connsiteX10" fmla="*/ 3063712 w 7107811"/>
              <a:gd name="connsiteY10" fmla="*/ 1748358 h 4123913"/>
              <a:gd name="connsiteX11" fmla="*/ 3073139 w 7107811"/>
              <a:gd name="connsiteY11" fmla="*/ 1107335 h 4123913"/>
              <a:gd name="connsiteX12" fmla="*/ 2036190 w 7107811"/>
              <a:gd name="connsiteY12" fmla="*/ 1116762 h 4123913"/>
              <a:gd name="connsiteX13" fmla="*/ 2026763 w 7107811"/>
              <a:gd name="connsiteY13" fmla="*/ 560581 h 4123913"/>
              <a:gd name="connsiteX14" fmla="*/ 1020452 w 7107811"/>
              <a:gd name="connsiteY14" fmla="*/ 579827 h 4123913"/>
              <a:gd name="connsiteX15" fmla="*/ 1018095 w 7107811"/>
              <a:gd name="connsiteY15" fmla="*/ 579434 h 4123913"/>
              <a:gd name="connsiteX16" fmla="*/ 1037342 w 7107811"/>
              <a:gd name="connsiteY16" fmla="*/ 2592 h 4123913"/>
              <a:gd name="connsiteX17" fmla="*/ 15240 w 7107811"/>
              <a:gd name="connsiteY17" fmla="*/ 0 h 4123913"/>
              <a:gd name="connsiteX0" fmla="*/ 15240 w 7107811"/>
              <a:gd name="connsiteY0" fmla="*/ 0 h 4123913"/>
              <a:gd name="connsiteX1" fmla="*/ 0 w 7107811"/>
              <a:gd name="connsiteY1" fmla="*/ 4123913 h 4123913"/>
              <a:gd name="connsiteX2" fmla="*/ 7107811 w 7107811"/>
              <a:gd name="connsiteY2" fmla="*/ 4095632 h 4123913"/>
              <a:gd name="connsiteX3" fmla="*/ 7107811 w 7107811"/>
              <a:gd name="connsiteY3" fmla="*/ 3558304 h 4123913"/>
              <a:gd name="connsiteX4" fmla="*/ 6099143 w 7107811"/>
              <a:gd name="connsiteY4" fmla="*/ 3558304 h 4123913"/>
              <a:gd name="connsiteX5" fmla="*/ 6099143 w 7107811"/>
              <a:gd name="connsiteY5" fmla="*/ 2926708 h 4123913"/>
              <a:gd name="connsiteX6" fmla="*/ 5099901 w 7107811"/>
              <a:gd name="connsiteY6" fmla="*/ 2907855 h 4123913"/>
              <a:gd name="connsiteX7" fmla="*/ 5090475 w 7107811"/>
              <a:gd name="connsiteY7" fmla="*/ 2351673 h 4123913"/>
              <a:gd name="connsiteX8" fmla="*/ 4044099 w 7107811"/>
              <a:gd name="connsiteY8" fmla="*/ 2342247 h 4123913"/>
              <a:gd name="connsiteX9" fmla="*/ 4044099 w 7107811"/>
              <a:gd name="connsiteY9" fmla="*/ 1738931 h 4123913"/>
              <a:gd name="connsiteX10" fmla="*/ 3063712 w 7107811"/>
              <a:gd name="connsiteY10" fmla="*/ 1748358 h 4123913"/>
              <a:gd name="connsiteX11" fmla="*/ 3073139 w 7107811"/>
              <a:gd name="connsiteY11" fmla="*/ 1107335 h 4123913"/>
              <a:gd name="connsiteX12" fmla="*/ 2036190 w 7107811"/>
              <a:gd name="connsiteY12" fmla="*/ 1116762 h 4123913"/>
              <a:gd name="connsiteX13" fmla="*/ 2026763 w 7107811"/>
              <a:gd name="connsiteY13" fmla="*/ 560581 h 4123913"/>
              <a:gd name="connsiteX14" fmla="*/ 1020452 w 7107811"/>
              <a:gd name="connsiteY14" fmla="*/ 579827 h 4123913"/>
              <a:gd name="connsiteX15" fmla="*/ 1040955 w 7107811"/>
              <a:gd name="connsiteY15" fmla="*/ 571814 h 4123913"/>
              <a:gd name="connsiteX16" fmla="*/ 1037342 w 7107811"/>
              <a:gd name="connsiteY16" fmla="*/ 2592 h 4123913"/>
              <a:gd name="connsiteX17" fmla="*/ 15240 w 7107811"/>
              <a:gd name="connsiteY17" fmla="*/ 0 h 4123913"/>
              <a:gd name="connsiteX0" fmla="*/ 15240 w 7107811"/>
              <a:gd name="connsiteY0" fmla="*/ 0 h 4123913"/>
              <a:gd name="connsiteX1" fmla="*/ 0 w 7107811"/>
              <a:gd name="connsiteY1" fmla="*/ 4123913 h 4123913"/>
              <a:gd name="connsiteX2" fmla="*/ 7107811 w 7107811"/>
              <a:gd name="connsiteY2" fmla="*/ 4095632 h 4123913"/>
              <a:gd name="connsiteX3" fmla="*/ 7107811 w 7107811"/>
              <a:gd name="connsiteY3" fmla="*/ 3558304 h 4123913"/>
              <a:gd name="connsiteX4" fmla="*/ 6099143 w 7107811"/>
              <a:gd name="connsiteY4" fmla="*/ 3558304 h 4123913"/>
              <a:gd name="connsiteX5" fmla="*/ 6099143 w 7107811"/>
              <a:gd name="connsiteY5" fmla="*/ 2926708 h 4123913"/>
              <a:gd name="connsiteX6" fmla="*/ 5099901 w 7107811"/>
              <a:gd name="connsiteY6" fmla="*/ 2907855 h 4123913"/>
              <a:gd name="connsiteX7" fmla="*/ 5090475 w 7107811"/>
              <a:gd name="connsiteY7" fmla="*/ 2351673 h 4123913"/>
              <a:gd name="connsiteX8" fmla="*/ 4044099 w 7107811"/>
              <a:gd name="connsiteY8" fmla="*/ 2342247 h 4123913"/>
              <a:gd name="connsiteX9" fmla="*/ 4044099 w 7107811"/>
              <a:gd name="connsiteY9" fmla="*/ 1738931 h 4123913"/>
              <a:gd name="connsiteX10" fmla="*/ 3063712 w 7107811"/>
              <a:gd name="connsiteY10" fmla="*/ 1748358 h 4123913"/>
              <a:gd name="connsiteX11" fmla="*/ 3073139 w 7107811"/>
              <a:gd name="connsiteY11" fmla="*/ 1107335 h 4123913"/>
              <a:gd name="connsiteX12" fmla="*/ 2036190 w 7107811"/>
              <a:gd name="connsiteY12" fmla="*/ 1116762 h 4123913"/>
              <a:gd name="connsiteX13" fmla="*/ 2026763 w 7107811"/>
              <a:gd name="connsiteY13" fmla="*/ 560581 h 4123913"/>
              <a:gd name="connsiteX14" fmla="*/ 1020452 w 7107811"/>
              <a:gd name="connsiteY14" fmla="*/ 579827 h 4123913"/>
              <a:gd name="connsiteX15" fmla="*/ 1010475 w 7107811"/>
              <a:gd name="connsiteY15" fmla="*/ 564194 h 4123913"/>
              <a:gd name="connsiteX16" fmla="*/ 1037342 w 7107811"/>
              <a:gd name="connsiteY16" fmla="*/ 2592 h 4123913"/>
              <a:gd name="connsiteX17" fmla="*/ 15240 w 7107811"/>
              <a:gd name="connsiteY17" fmla="*/ 0 h 4123913"/>
              <a:gd name="connsiteX0" fmla="*/ 15240 w 7107811"/>
              <a:gd name="connsiteY0" fmla="*/ 0 h 4123913"/>
              <a:gd name="connsiteX1" fmla="*/ 0 w 7107811"/>
              <a:gd name="connsiteY1" fmla="*/ 4123913 h 4123913"/>
              <a:gd name="connsiteX2" fmla="*/ 7107811 w 7107811"/>
              <a:gd name="connsiteY2" fmla="*/ 4095632 h 4123913"/>
              <a:gd name="connsiteX3" fmla="*/ 7107811 w 7107811"/>
              <a:gd name="connsiteY3" fmla="*/ 3558304 h 4123913"/>
              <a:gd name="connsiteX4" fmla="*/ 6099143 w 7107811"/>
              <a:gd name="connsiteY4" fmla="*/ 3558304 h 4123913"/>
              <a:gd name="connsiteX5" fmla="*/ 6099143 w 7107811"/>
              <a:gd name="connsiteY5" fmla="*/ 2926708 h 4123913"/>
              <a:gd name="connsiteX6" fmla="*/ 5099901 w 7107811"/>
              <a:gd name="connsiteY6" fmla="*/ 2907855 h 4123913"/>
              <a:gd name="connsiteX7" fmla="*/ 5090475 w 7107811"/>
              <a:gd name="connsiteY7" fmla="*/ 2351673 h 4123913"/>
              <a:gd name="connsiteX8" fmla="*/ 4044099 w 7107811"/>
              <a:gd name="connsiteY8" fmla="*/ 2342247 h 4123913"/>
              <a:gd name="connsiteX9" fmla="*/ 4044099 w 7107811"/>
              <a:gd name="connsiteY9" fmla="*/ 1738931 h 4123913"/>
              <a:gd name="connsiteX10" fmla="*/ 3063712 w 7107811"/>
              <a:gd name="connsiteY10" fmla="*/ 1748358 h 4123913"/>
              <a:gd name="connsiteX11" fmla="*/ 3073139 w 7107811"/>
              <a:gd name="connsiteY11" fmla="*/ 1107335 h 4123913"/>
              <a:gd name="connsiteX12" fmla="*/ 2036190 w 7107811"/>
              <a:gd name="connsiteY12" fmla="*/ 1116762 h 4123913"/>
              <a:gd name="connsiteX13" fmla="*/ 2026763 w 7107811"/>
              <a:gd name="connsiteY13" fmla="*/ 560581 h 4123913"/>
              <a:gd name="connsiteX14" fmla="*/ 1020452 w 7107811"/>
              <a:gd name="connsiteY14" fmla="*/ 579827 h 4123913"/>
              <a:gd name="connsiteX15" fmla="*/ 1025715 w 7107811"/>
              <a:gd name="connsiteY15" fmla="*/ 564194 h 4123913"/>
              <a:gd name="connsiteX16" fmla="*/ 1037342 w 7107811"/>
              <a:gd name="connsiteY16" fmla="*/ 2592 h 4123913"/>
              <a:gd name="connsiteX17" fmla="*/ 15240 w 7107811"/>
              <a:gd name="connsiteY17" fmla="*/ 0 h 4123913"/>
              <a:gd name="connsiteX0" fmla="*/ 15240 w 7107811"/>
              <a:gd name="connsiteY0" fmla="*/ 0 h 4123913"/>
              <a:gd name="connsiteX1" fmla="*/ 0 w 7107811"/>
              <a:gd name="connsiteY1" fmla="*/ 4123913 h 4123913"/>
              <a:gd name="connsiteX2" fmla="*/ 7107811 w 7107811"/>
              <a:gd name="connsiteY2" fmla="*/ 4095632 h 4123913"/>
              <a:gd name="connsiteX3" fmla="*/ 7107811 w 7107811"/>
              <a:gd name="connsiteY3" fmla="*/ 3558304 h 4123913"/>
              <a:gd name="connsiteX4" fmla="*/ 6099143 w 7107811"/>
              <a:gd name="connsiteY4" fmla="*/ 3558304 h 4123913"/>
              <a:gd name="connsiteX5" fmla="*/ 6099143 w 7107811"/>
              <a:gd name="connsiteY5" fmla="*/ 2926708 h 4123913"/>
              <a:gd name="connsiteX6" fmla="*/ 5099901 w 7107811"/>
              <a:gd name="connsiteY6" fmla="*/ 2907855 h 4123913"/>
              <a:gd name="connsiteX7" fmla="*/ 5090475 w 7107811"/>
              <a:gd name="connsiteY7" fmla="*/ 2351673 h 4123913"/>
              <a:gd name="connsiteX8" fmla="*/ 4044099 w 7107811"/>
              <a:gd name="connsiteY8" fmla="*/ 2342247 h 4123913"/>
              <a:gd name="connsiteX9" fmla="*/ 4044099 w 7107811"/>
              <a:gd name="connsiteY9" fmla="*/ 1738931 h 4123913"/>
              <a:gd name="connsiteX10" fmla="*/ 3063712 w 7107811"/>
              <a:gd name="connsiteY10" fmla="*/ 1748358 h 4123913"/>
              <a:gd name="connsiteX11" fmla="*/ 3073139 w 7107811"/>
              <a:gd name="connsiteY11" fmla="*/ 1107335 h 4123913"/>
              <a:gd name="connsiteX12" fmla="*/ 2036190 w 7107811"/>
              <a:gd name="connsiteY12" fmla="*/ 1116762 h 4123913"/>
              <a:gd name="connsiteX13" fmla="*/ 2026763 w 7107811"/>
              <a:gd name="connsiteY13" fmla="*/ 560581 h 4123913"/>
              <a:gd name="connsiteX14" fmla="*/ 1020452 w 7107811"/>
              <a:gd name="connsiteY14" fmla="*/ 579827 h 4123913"/>
              <a:gd name="connsiteX15" fmla="*/ 1025715 w 7107811"/>
              <a:gd name="connsiteY15" fmla="*/ 564194 h 4123913"/>
              <a:gd name="connsiteX16" fmla="*/ 1037342 w 7107811"/>
              <a:gd name="connsiteY16" fmla="*/ 2592 h 4123913"/>
              <a:gd name="connsiteX17" fmla="*/ 15240 w 7107811"/>
              <a:gd name="connsiteY17" fmla="*/ 0 h 4123913"/>
              <a:gd name="connsiteX0" fmla="*/ 15240 w 7107811"/>
              <a:gd name="connsiteY0" fmla="*/ 0 h 4123913"/>
              <a:gd name="connsiteX1" fmla="*/ 0 w 7107811"/>
              <a:gd name="connsiteY1" fmla="*/ 4123913 h 4123913"/>
              <a:gd name="connsiteX2" fmla="*/ 7107811 w 7107811"/>
              <a:gd name="connsiteY2" fmla="*/ 4095632 h 4123913"/>
              <a:gd name="connsiteX3" fmla="*/ 7107811 w 7107811"/>
              <a:gd name="connsiteY3" fmla="*/ 3558304 h 4123913"/>
              <a:gd name="connsiteX4" fmla="*/ 6099143 w 7107811"/>
              <a:gd name="connsiteY4" fmla="*/ 3558304 h 4123913"/>
              <a:gd name="connsiteX5" fmla="*/ 6099143 w 7107811"/>
              <a:gd name="connsiteY5" fmla="*/ 2926708 h 4123913"/>
              <a:gd name="connsiteX6" fmla="*/ 5099901 w 7107811"/>
              <a:gd name="connsiteY6" fmla="*/ 2907855 h 4123913"/>
              <a:gd name="connsiteX7" fmla="*/ 5090475 w 7107811"/>
              <a:gd name="connsiteY7" fmla="*/ 2351673 h 4123913"/>
              <a:gd name="connsiteX8" fmla="*/ 4044099 w 7107811"/>
              <a:gd name="connsiteY8" fmla="*/ 2342247 h 4123913"/>
              <a:gd name="connsiteX9" fmla="*/ 4044099 w 7107811"/>
              <a:gd name="connsiteY9" fmla="*/ 1738931 h 4123913"/>
              <a:gd name="connsiteX10" fmla="*/ 3063712 w 7107811"/>
              <a:gd name="connsiteY10" fmla="*/ 1748358 h 4123913"/>
              <a:gd name="connsiteX11" fmla="*/ 3073139 w 7107811"/>
              <a:gd name="connsiteY11" fmla="*/ 1107335 h 4123913"/>
              <a:gd name="connsiteX12" fmla="*/ 2036190 w 7107811"/>
              <a:gd name="connsiteY12" fmla="*/ 1116762 h 4123913"/>
              <a:gd name="connsiteX13" fmla="*/ 2026763 w 7107811"/>
              <a:gd name="connsiteY13" fmla="*/ 560581 h 4123913"/>
              <a:gd name="connsiteX14" fmla="*/ 1020452 w 7107811"/>
              <a:gd name="connsiteY14" fmla="*/ 579827 h 4123913"/>
              <a:gd name="connsiteX15" fmla="*/ 1037342 w 7107811"/>
              <a:gd name="connsiteY15" fmla="*/ 2592 h 4123913"/>
              <a:gd name="connsiteX16" fmla="*/ 15240 w 7107811"/>
              <a:gd name="connsiteY16" fmla="*/ 0 h 4123913"/>
              <a:gd name="connsiteX0" fmla="*/ 15240 w 7107811"/>
              <a:gd name="connsiteY0" fmla="*/ 0 h 4123913"/>
              <a:gd name="connsiteX1" fmla="*/ 0 w 7107811"/>
              <a:gd name="connsiteY1" fmla="*/ 4123913 h 4123913"/>
              <a:gd name="connsiteX2" fmla="*/ 7107811 w 7107811"/>
              <a:gd name="connsiteY2" fmla="*/ 4095632 h 4123913"/>
              <a:gd name="connsiteX3" fmla="*/ 7107811 w 7107811"/>
              <a:gd name="connsiteY3" fmla="*/ 3558304 h 4123913"/>
              <a:gd name="connsiteX4" fmla="*/ 6099143 w 7107811"/>
              <a:gd name="connsiteY4" fmla="*/ 3558304 h 4123913"/>
              <a:gd name="connsiteX5" fmla="*/ 6099143 w 7107811"/>
              <a:gd name="connsiteY5" fmla="*/ 2926708 h 4123913"/>
              <a:gd name="connsiteX6" fmla="*/ 5099901 w 7107811"/>
              <a:gd name="connsiteY6" fmla="*/ 2907855 h 4123913"/>
              <a:gd name="connsiteX7" fmla="*/ 5090475 w 7107811"/>
              <a:gd name="connsiteY7" fmla="*/ 2351673 h 4123913"/>
              <a:gd name="connsiteX8" fmla="*/ 4044099 w 7107811"/>
              <a:gd name="connsiteY8" fmla="*/ 2342247 h 4123913"/>
              <a:gd name="connsiteX9" fmla="*/ 4044099 w 7107811"/>
              <a:gd name="connsiteY9" fmla="*/ 1738931 h 4123913"/>
              <a:gd name="connsiteX10" fmla="*/ 3063712 w 7107811"/>
              <a:gd name="connsiteY10" fmla="*/ 1748358 h 4123913"/>
              <a:gd name="connsiteX11" fmla="*/ 3073139 w 7107811"/>
              <a:gd name="connsiteY11" fmla="*/ 1107335 h 4123913"/>
              <a:gd name="connsiteX12" fmla="*/ 2036190 w 7107811"/>
              <a:gd name="connsiteY12" fmla="*/ 1116762 h 4123913"/>
              <a:gd name="connsiteX13" fmla="*/ 2026763 w 7107811"/>
              <a:gd name="connsiteY13" fmla="*/ 560581 h 4123913"/>
              <a:gd name="connsiteX14" fmla="*/ 1050932 w 7107811"/>
              <a:gd name="connsiteY14" fmla="*/ 579827 h 4123913"/>
              <a:gd name="connsiteX15" fmla="*/ 1037342 w 7107811"/>
              <a:gd name="connsiteY15" fmla="*/ 2592 h 4123913"/>
              <a:gd name="connsiteX16" fmla="*/ 15240 w 7107811"/>
              <a:gd name="connsiteY16" fmla="*/ 0 h 4123913"/>
              <a:gd name="connsiteX0" fmla="*/ 15240 w 7107811"/>
              <a:gd name="connsiteY0" fmla="*/ 0 h 4123913"/>
              <a:gd name="connsiteX1" fmla="*/ 0 w 7107811"/>
              <a:gd name="connsiteY1" fmla="*/ 4123913 h 4123913"/>
              <a:gd name="connsiteX2" fmla="*/ 7107811 w 7107811"/>
              <a:gd name="connsiteY2" fmla="*/ 4095632 h 4123913"/>
              <a:gd name="connsiteX3" fmla="*/ 7107811 w 7107811"/>
              <a:gd name="connsiteY3" fmla="*/ 3558304 h 4123913"/>
              <a:gd name="connsiteX4" fmla="*/ 6099143 w 7107811"/>
              <a:gd name="connsiteY4" fmla="*/ 3558304 h 4123913"/>
              <a:gd name="connsiteX5" fmla="*/ 6099143 w 7107811"/>
              <a:gd name="connsiteY5" fmla="*/ 2926708 h 4123913"/>
              <a:gd name="connsiteX6" fmla="*/ 5099901 w 7107811"/>
              <a:gd name="connsiteY6" fmla="*/ 2907855 h 4123913"/>
              <a:gd name="connsiteX7" fmla="*/ 5090475 w 7107811"/>
              <a:gd name="connsiteY7" fmla="*/ 2351673 h 4123913"/>
              <a:gd name="connsiteX8" fmla="*/ 4044099 w 7107811"/>
              <a:gd name="connsiteY8" fmla="*/ 2342247 h 4123913"/>
              <a:gd name="connsiteX9" fmla="*/ 4044099 w 7107811"/>
              <a:gd name="connsiteY9" fmla="*/ 1738931 h 4123913"/>
              <a:gd name="connsiteX10" fmla="*/ 3063712 w 7107811"/>
              <a:gd name="connsiteY10" fmla="*/ 1748358 h 4123913"/>
              <a:gd name="connsiteX11" fmla="*/ 3073139 w 7107811"/>
              <a:gd name="connsiteY11" fmla="*/ 1107335 h 4123913"/>
              <a:gd name="connsiteX12" fmla="*/ 2036190 w 7107811"/>
              <a:gd name="connsiteY12" fmla="*/ 1116762 h 4123913"/>
              <a:gd name="connsiteX13" fmla="*/ 2026763 w 7107811"/>
              <a:gd name="connsiteY13" fmla="*/ 560581 h 4123913"/>
              <a:gd name="connsiteX14" fmla="*/ 1035692 w 7107811"/>
              <a:gd name="connsiteY14" fmla="*/ 564587 h 4123913"/>
              <a:gd name="connsiteX15" fmla="*/ 1037342 w 7107811"/>
              <a:gd name="connsiteY15" fmla="*/ 2592 h 4123913"/>
              <a:gd name="connsiteX16" fmla="*/ 15240 w 7107811"/>
              <a:gd name="connsiteY16" fmla="*/ 0 h 412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07811" h="4123913">
                <a:moveTo>
                  <a:pt x="15240" y="0"/>
                </a:moveTo>
                <a:lnTo>
                  <a:pt x="0" y="4123913"/>
                </a:lnTo>
                <a:lnTo>
                  <a:pt x="7107811" y="4095632"/>
                </a:lnTo>
                <a:lnTo>
                  <a:pt x="7107811" y="3558304"/>
                </a:lnTo>
                <a:lnTo>
                  <a:pt x="6099143" y="3558304"/>
                </a:lnTo>
                <a:lnTo>
                  <a:pt x="6099143" y="2926708"/>
                </a:lnTo>
                <a:lnTo>
                  <a:pt x="5099901" y="2907855"/>
                </a:lnTo>
                <a:lnTo>
                  <a:pt x="5090475" y="2351673"/>
                </a:lnTo>
                <a:lnTo>
                  <a:pt x="4044099" y="2342247"/>
                </a:lnTo>
                <a:lnTo>
                  <a:pt x="4044099" y="1738931"/>
                </a:lnTo>
                <a:lnTo>
                  <a:pt x="3063712" y="1748358"/>
                </a:lnTo>
                <a:lnTo>
                  <a:pt x="3073139" y="1107335"/>
                </a:lnTo>
                <a:lnTo>
                  <a:pt x="2036190" y="1116762"/>
                </a:lnTo>
                <a:lnTo>
                  <a:pt x="2026763" y="560581"/>
                </a:lnTo>
                <a:lnTo>
                  <a:pt x="1035692" y="564587"/>
                </a:lnTo>
                <a:lnTo>
                  <a:pt x="1037342" y="2592"/>
                </a:lnTo>
                <a:lnTo>
                  <a:pt x="15240" y="0"/>
                </a:lnTo>
                <a:close/>
              </a:path>
            </a:pathLst>
          </a:custGeom>
          <a:noFill/>
          <a:ln w="25400" cap="flat" cmpd="sng" algn="ctr">
            <a:solidFill>
              <a:srgbClr val="505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6" name="TextBox 45"/>
          <p:cNvSpPr txBox="1"/>
          <p:nvPr/>
        </p:nvSpPr>
        <p:spPr>
          <a:xfrm>
            <a:off x="1187624" y="3428578"/>
            <a:ext cx="2880320" cy="360462"/>
          </a:xfrm>
          <a:prstGeom prst="rect">
            <a:avLst/>
          </a:prstGeom>
          <a:solidFill>
            <a:schemeClr val="bg1">
              <a:alpha val="80000"/>
            </a:schemeClr>
          </a:solidFill>
        </p:spPr>
        <p:txBody>
          <a:bodyPr wrap="none" lIns="0" tIns="0" rIns="0" bIns="0" rtlCol="0" anchor="ctr">
            <a:noAutofit/>
          </a:bodyPr>
          <a:lstStyle/>
          <a:p>
            <a:pPr algn="ctr">
              <a:lnSpc>
                <a:spcPct val="110000"/>
              </a:lnSpc>
              <a:spcBef>
                <a:spcPts val="0"/>
              </a:spcBef>
            </a:pPr>
            <a:r>
              <a:rPr lang="en-US" sz="2400" b="1" kern="1000" spc="30" dirty="0">
                <a:latin typeface="+mn-lt"/>
                <a:cs typeface="Franklin Gothic Book"/>
              </a:rPr>
              <a:t>Bivariate </a:t>
            </a:r>
            <a:r>
              <a:rPr lang="en-US" sz="2400" b="1" kern="1000" spc="30" dirty="0" err="1">
                <a:latin typeface="+mn-lt"/>
                <a:cs typeface="Franklin Gothic Book"/>
              </a:rPr>
              <a:t>Marginals</a:t>
            </a:r>
            <a:endParaRPr lang="en-US" sz="2400" b="1" kern="1000" spc="30" dirty="0">
              <a:latin typeface="+mn-lt"/>
              <a:cs typeface="Franklin Gothic Book"/>
            </a:endParaRPr>
          </a:p>
        </p:txBody>
      </p:sp>
      <p:sp>
        <p:nvSpPr>
          <p:cNvPr id="47" name="Isosceles Triangle 46"/>
          <p:cNvSpPr/>
          <p:nvPr/>
        </p:nvSpPr>
        <p:spPr bwMode="auto">
          <a:xfrm>
            <a:off x="5701461" y="227751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p:cNvSpPr/>
          <p:nvPr/>
        </p:nvSpPr>
        <p:spPr bwMode="auto">
          <a:xfrm>
            <a:off x="5538517" y="3466032"/>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stCxn id="48" idx="0"/>
            <a:endCxn id="47" idx="1"/>
          </p:cNvCxnSpPr>
          <p:nvPr/>
        </p:nvCxnSpPr>
        <p:spPr bwMode="auto">
          <a:xfrm rot="5400000" flipH="1" flipV="1">
            <a:off x="5099012" y="2832558"/>
            <a:ext cx="1135030" cy="131918"/>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0" name="Isosceles Triangle 49"/>
          <p:cNvSpPr/>
          <p:nvPr/>
        </p:nvSpPr>
        <p:spPr bwMode="auto">
          <a:xfrm>
            <a:off x="199427" y="405015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1" name="Isosceles Triangle 50"/>
          <p:cNvSpPr/>
          <p:nvPr/>
        </p:nvSpPr>
        <p:spPr bwMode="auto">
          <a:xfrm>
            <a:off x="1115616" y="3573016"/>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52" name="Rectangle 51"/>
              <p:cNvSpPr/>
              <p:nvPr/>
            </p:nvSpPr>
            <p:spPr>
              <a:xfrm>
                <a:off x="50392" y="4077072"/>
                <a:ext cx="3585504" cy="2165336"/>
              </a:xfrm>
              <a:prstGeom prst="rect">
                <a:avLst/>
              </a:prstGeom>
              <a:solidFill>
                <a:schemeClr val="bg1">
                  <a:alpha val="70000"/>
                </a:schemeClr>
              </a:solidFill>
            </p:spPr>
            <p:txBody>
              <a:bodyPr wrap="square">
                <a:spAutoFit/>
              </a:bodyPr>
              <a:lstStyle/>
              <a:p>
                <a:pPr marL="179388" indent="-179388">
                  <a:lnSpc>
                    <a:spcPct val="110000"/>
                  </a:lnSpc>
                  <a:spcBef>
                    <a:spcPts val="0"/>
                  </a:spcBef>
                  <a:buFont typeface="Arial" panose="020B0604020202020204" pitchFamily="34" charset="0"/>
                  <a:buChar char="•"/>
                </a:pPr>
                <a:r>
                  <a:rPr lang="en-US" sz="1750" b="1" kern="1000" spc="30" dirty="0">
                    <a:solidFill>
                      <a:srgbClr val="505050"/>
                    </a:solidFill>
                    <a:latin typeface="+mn-lt"/>
                    <a:cs typeface="Franklin Gothic Book"/>
                  </a:rPr>
                  <a:t>Joint plot of two parameters</a:t>
                </a:r>
              </a:p>
              <a:p>
                <a:pPr marL="179388" indent="-179388">
                  <a:lnSpc>
                    <a:spcPct val="110000"/>
                  </a:lnSpc>
                  <a:spcBef>
                    <a:spcPts val="0"/>
                  </a:spcBef>
                  <a:buFont typeface="Arial" panose="020B0604020202020204" pitchFamily="34" charset="0"/>
                  <a:buChar char="•"/>
                </a:pPr>
                <a:r>
                  <a:rPr lang="en-US" sz="1750" b="1" kern="1000" spc="30" dirty="0">
                    <a:solidFill>
                      <a:srgbClr val="505050"/>
                    </a:solidFill>
                    <a:latin typeface="+mn-lt"/>
                    <a:cs typeface="Franklin Gothic Book"/>
                  </a:rPr>
                  <a:t>Visualize pairwise correlations</a:t>
                </a:r>
              </a:p>
              <a:p>
                <a:pPr marL="179388" indent="-179388">
                  <a:lnSpc>
                    <a:spcPct val="110000"/>
                  </a:lnSpc>
                  <a:spcBef>
                    <a:spcPts val="0"/>
                  </a:spcBef>
                  <a:buFont typeface="Arial" panose="020B0604020202020204" pitchFamily="34" charset="0"/>
                  <a:buChar char="•"/>
                </a:pPr>
                <a:r>
                  <a:rPr lang="en-US" sz="1750" b="1" kern="1000" spc="30" dirty="0">
                    <a:solidFill>
                      <a:srgbClr val="505050"/>
                    </a:solidFill>
                    <a:latin typeface="+mn-lt"/>
                    <a:cs typeface="Franklin Gothic Book"/>
                  </a:rPr>
                  <a:t>Lighter color = high concentration</a:t>
                </a:r>
                <a:br>
                  <a:rPr lang="en-US" sz="1750" b="1" kern="1000" spc="30" dirty="0">
                    <a:solidFill>
                      <a:srgbClr val="505050"/>
                    </a:solidFill>
                    <a:latin typeface="+mn-lt"/>
                    <a:cs typeface="Franklin Gothic Book"/>
                  </a:rPr>
                </a:br>
                <a:r>
                  <a:rPr lang="en-US" sz="1750" b="1" kern="1000" spc="30" dirty="0">
                    <a:solidFill>
                      <a:srgbClr val="505050"/>
                    </a:solidFill>
                    <a:latin typeface="+mn-lt"/>
                    <a:cs typeface="Franklin Gothic Book"/>
                  </a:rPr>
                  <a:t>of samples</a:t>
                </a:r>
              </a:p>
              <a:p>
                <a:pPr>
                  <a:lnSpc>
                    <a:spcPct val="110000"/>
                  </a:lnSpc>
                  <a:spcBef>
                    <a:spcPts val="0"/>
                  </a:spcBef>
                </a:pPr>
                <a14:m>
                  <m:oMathPara xmlns:m="http://schemas.openxmlformats.org/officeDocument/2006/math">
                    <m:oMathParaPr>
                      <m:jc m:val="centerGroup"/>
                    </m:oMathParaPr>
                    <m:oMath xmlns:m="http://schemas.openxmlformats.org/officeDocument/2006/math">
                      <m:r>
                        <a:rPr lang="en-US" sz="2000" i="1">
                          <a:latin typeface="Cambria Math"/>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𝑥</m:t>
                              </m:r>
                            </m:e>
                            <m:sub>
                              <m:sSub>
                                <m:sSubPr>
                                  <m:ctrlPr>
                                    <a:rPr lang="en-US" sz="2000" i="1">
                                      <a:latin typeface="Cambria Math" panose="02040503050406030204" pitchFamily="18" charset="0"/>
                                    </a:rPr>
                                  </m:ctrlPr>
                                </m:sSubPr>
                                <m:e>
                                  <m:r>
                                    <a:rPr lang="en-US" sz="2000" i="1">
                                      <a:latin typeface="Cambria Math"/>
                                    </a:rPr>
                                    <m:t>𝑑</m:t>
                                  </m:r>
                                </m:e>
                                <m:sub>
                                  <m:r>
                                    <a:rPr lang="en-US" sz="2000" i="1">
                                      <a:latin typeface="Cambria Math"/>
                                    </a:rPr>
                                    <m:t>1</m:t>
                                  </m:r>
                                </m:sub>
                              </m:sSub>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𝑥</m:t>
                              </m:r>
                            </m:e>
                            <m:sub>
                              <m:sSub>
                                <m:sSubPr>
                                  <m:ctrlPr>
                                    <a:rPr lang="en-US" sz="2000" i="1">
                                      <a:latin typeface="Cambria Math" panose="02040503050406030204" pitchFamily="18" charset="0"/>
                                    </a:rPr>
                                  </m:ctrlPr>
                                </m:sSubPr>
                                <m:e>
                                  <m:r>
                                    <a:rPr lang="en-US" sz="2000" i="1">
                                      <a:latin typeface="Cambria Math"/>
                                    </a:rPr>
                                    <m:t>𝑑</m:t>
                                  </m:r>
                                </m:e>
                                <m:sub>
                                  <m:r>
                                    <a:rPr lang="en-US" sz="2000" i="1">
                                      <a:latin typeface="Cambria Math"/>
                                    </a:rPr>
                                    <m:t>2</m:t>
                                  </m:r>
                                </m:sub>
                              </m:sSub>
                            </m:sub>
                          </m:sSub>
                        </m:e>
                      </m:d>
                      <m:r>
                        <a:rPr lang="en-US" sz="2000" i="1">
                          <a:latin typeface="Cambria Math"/>
                        </a:rPr>
                        <m:t>=</m:t>
                      </m:r>
                      <m:nary>
                        <m:naryPr>
                          <m:limLoc m:val="undOvr"/>
                          <m:subHide m:val="on"/>
                          <m:supHide m:val="on"/>
                          <m:ctrlPr>
                            <a:rPr lang="en-US" sz="2000" i="1">
                              <a:latin typeface="Cambria Math" panose="02040503050406030204" pitchFamily="18" charset="0"/>
                            </a:rPr>
                          </m:ctrlPr>
                        </m:naryPr>
                        <m:sub/>
                        <m:sup/>
                        <m:e>
                          <m:r>
                            <a:rPr lang="en-US" sz="2000" i="1">
                              <a:latin typeface="Cambria Math"/>
                            </a:rPr>
                            <m:t>𝑝</m:t>
                          </m:r>
                          <m:d>
                            <m:dPr>
                              <m:ctrlPr>
                                <a:rPr lang="en-US" sz="2000" i="1">
                                  <a:latin typeface="Cambria Math" panose="02040503050406030204" pitchFamily="18" charset="0"/>
                                </a:rPr>
                              </m:ctrlPr>
                            </m:dPr>
                            <m:e>
                              <m:r>
                                <a:rPr lang="en-US" sz="2000" b="1" i="1">
                                  <a:latin typeface="Cambria Math"/>
                                </a:rPr>
                                <m:t>𝒙</m:t>
                              </m:r>
                            </m:e>
                          </m:d>
                          <m:r>
                            <a:rPr lang="en-US" sz="2000" i="1">
                              <a:latin typeface="Cambria Math"/>
                            </a:rPr>
                            <m:t>𝑑</m:t>
                          </m:r>
                          <m:sSub>
                            <m:sSubPr>
                              <m:ctrlPr>
                                <a:rPr lang="en-US" sz="2000" i="1">
                                  <a:latin typeface="Cambria Math" panose="02040503050406030204" pitchFamily="18" charset="0"/>
                                </a:rPr>
                              </m:ctrlPr>
                            </m:sSubPr>
                            <m:e>
                              <m:r>
                                <a:rPr lang="en-US" sz="2000" b="1" i="1">
                                  <a:latin typeface="Cambria Math"/>
                                </a:rPr>
                                <m:t>𝒙</m:t>
                              </m:r>
                            </m:e>
                            <m: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𝑑</m:t>
                                  </m:r>
                                </m:e>
                                <m:sub>
                                  <m:r>
                                    <a:rPr lang="en-US" sz="2000" i="1">
                                      <a:latin typeface="Cambria Math"/>
                                    </a:rPr>
                                    <m:t>1,2</m:t>
                                  </m:r>
                                </m:sub>
                              </m:sSub>
                            </m:sub>
                          </m:sSub>
                        </m:e>
                      </m:nary>
                    </m:oMath>
                  </m:oMathPara>
                </a14:m>
                <a:endParaRPr lang="en-US" sz="2000" dirty="0"/>
              </a:p>
            </p:txBody>
          </p:sp>
        </mc:Choice>
        <mc:Fallback xmlns="">
          <p:sp>
            <p:nvSpPr>
              <p:cNvPr id="52" name="Rectangle 51"/>
              <p:cNvSpPr>
                <a:spLocks noRot="1" noChangeAspect="1" noMove="1" noResize="1" noEditPoints="1" noAdjustHandles="1" noChangeArrowheads="1" noChangeShapeType="1" noTextEdit="1"/>
              </p:cNvSpPr>
              <p:nvPr/>
            </p:nvSpPr>
            <p:spPr>
              <a:xfrm>
                <a:off x="50392" y="4077072"/>
                <a:ext cx="3585504" cy="2165336"/>
              </a:xfrm>
              <a:prstGeom prst="rect">
                <a:avLst/>
              </a:prstGeom>
              <a:blipFill rotWithShape="1">
                <a:blip r:embed="rId20"/>
                <a:stretch>
                  <a:fillRect l="-850" r="-1361"/>
                </a:stretch>
              </a:blipFill>
            </p:spPr>
            <p:txBody>
              <a:bodyPr/>
              <a:lstStyle/>
              <a:p>
                <a:r>
                  <a:rPr lang="en-US">
                    <a:noFill/>
                  </a:rPr>
                  <a:t> </a:t>
                </a:r>
              </a:p>
            </p:txBody>
          </p:sp>
        </mc:Fallback>
      </mc:AlternateContent>
      <p:cxnSp>
        <p:nvCxnSpPr>
          <p:cNvPr id="54" name="Elbow Connector 53"/>
          <p:cNvCxnSpPr>
            <a:stCxn id="51" idx="1"/>
            <a:endCxn id="50" idx="0"/>
          </p:cNvCxnSpPr>
          <p:nvPr/>
        </p:nvCxnSpPr>
        <p:spPr bwMode="auto">
          <a:xfrm rot="10800000" flipV="1">
            <a:off x="261479" y="3626507"/>
            <a:ext cx="885163" cy="423643"/>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5" name="Rectangle 54"/>
          <p:cNvSpPr/>
          <p:nvPr/>
        </p:nvSpPr>
        <p:spPr>
          <a:xfrm>
            <a:off x="5806124" y="1557929"/>
            <a:ext cx="2811591" cy="1006429"/>
          </a:xfrm>
          <a:prstGeom prst="rect">
            <a:avLst/>
          </a:prstGeom>
        </p:spPr>
        <p:txBody>
          <a:bodyPr wrap="square">
            <a:spAutoFit/>
          </a:bodyPr>
          <a:lstStyle/>
          <a:p>
            <a:pPr marL="179388" indent="-179388">
              <a:lnSpc>
                <a:spcPct val="110000"/>
              </a:lnSpc>
              <a:spcBef>
                <a:spcPts val="0"/>
              </a:spcBef>
              <a:buFont typeface="Arial" panose="020B0604020202020204" pitchFamily="34" charset="0"/>
              <a:buChar char="•"/>
            </a:pPr>
            <a:r>
              <a:rPr lang="en-US" sz="1800" b="1" kern="1000" spc="30" dirty="0">
                <a:solidFill>
                  <a:srgbClr val="505050"/>
                </a:solidFill>
                <a:latin typeface="+mn-lt"/>
                <a:cs typeface="Franklin Gothic Book"/>
              </a:rPr>
              <a:t>Projection into one axis</a:t>
            </a:r>
          </a:p>
          <a:p>
            <a:pPr marL="179388" indent="-179388">
              <a:lnSpc>
                <a:spcPct val="110000"/>
              </a:lnSpc>
              <a:spcBef>
                <a:spcPts val="0"/>
              </a:spcBef>
              <a:buFont typeface="Arial" panose="020B0604020202020204" pitchFamily="34" charset="0"/>
              <a:buChar char="•"/>
            </a:pPr>
            <a:r>
              <a:rPr lang="en-US" sz="1800" b="1" kern="1000" spc="30" dirty="0">
                <a:solidFill>
                  <a:srgbClr val="505050"/>
                </a:solidFill>
                <a:latin typeface="+mn-lt"/>
                <a:cs typeface="Franklin Gothic Book"/>
              </a:rPr>
              <a:t>Visualize the uncertainty of a parameter</a:t>
            </a:r>
          </a:p>
        </p:txBody>
      </p:sp>
      <p:sp>
        <p:nvSpPr>
          <p:cNvPr id="56" name="TextBox 55"/>
          <p:cNvSpPr txBox="1"/>
          <p:nvPr/>
        </p:nvSpPr>
        <p:spPr>
          <a:xfrm rot="2187747">
            <a:off x="3333876" y="3444214"/>
            <a:ext cx="4180064" cy="360462"/>
          </a:xfrm>
          <a:prstGeom prst="rect">
            <a:avLst/>
          </a:prstGeom>
          <a:solidFill>
            <a:schemeClr val="bg1">
              <a:alpha val="60000"/>
            </a:schemeClr>
          </a:solidFill>
        </p:spPr>
        <p:txBody>
          <a:bodyPr wrap="none" lIns="0" tIns="0" rIns="0" bIns="0" rtlCol="0" anchor="ctr">
            <a:noAutofit/>
          </a:bodyPr>
          <a:lstStyle/>
          <a:p>
            <a:pPr algn="ctr">
              <a:lnSpc>
                <a:spcPct val="110000"/>
              </a:lnSpc>
              <a:spcBef>
                <a:spcPts val="0"/>
              </a:spcBef>
            </a:pPr>
            <a:r>
              <a:rPr lang="en-US" sz="2400" b="1" kern="1000" spc="30" dirty="0">
                <a:latin typeface="+mn-lt"/>
                <a:cs typeface="Franklin Gothic Book"/>
              </a:rPr>
              <a:t>Univariate </a:t>
            </a:r>
            <a:r>
              <a:rPr lang="en-US" sz="2400" b="1" kern="1000" spc="30" dirty="0" err="1">
                <a:latin typeface="+mn-lt"/>
                <a:cs typeface="Franklin Gothic Book"/>
              </a:rPr>
              <a:t>Marginals</a:t>
            </a:r>
            <a:endParaRPr lang="en-US" sz="2400" b="1" kern="1000" spc="30" dirty="0">
              <a:latin typeface="+mn-lt"/>
              <a:cs typeface="Franklin Gothic Book"/>
            </a:endParaRPr>
          </a:p>
        </p:txBody>
      </p:sp>
      <mc:AlternateContent xmlns:mc="http://schemas.openxmlformats.org/markup-compatibility/2006" xmlns:a14="http://schemas.microsoft.com/office/drawing/2010/main">
        <mc:Choice Requires="a14">
          <p:sp>
            <p:nvSpPr>
              <p:cNvPr id="57" name="Rectangle 56"/>
              <p:cNvSpPr/>
              <p:nvPr/>
            </p:nvSpPr>
            <p:spPr>
              <a:xfrm>
                <a:off x="5825562" y="2564358"/>
                <a:ext cx="2792153" cy="8996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𝑝</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𝑑</m:t>
                              </m:r>
                            </m:sub>
                          </m:sSub>
                        </m:e>
                      </m:d>
                      <m:r>
                        <a:rPr lang="en-US" sz="2000" b="0" i="1" smtClean="0">
                          <a:latin typeface="Cambria Math"/>
                        </a:rPr>
                        <m:t>=</m:t>
                      </m:r>
                      <m:nary>
                        <m:naryPr>
                          <m:limLoc m:val="undOvr"/>
                          <m:subHide m:val="on"/>
                          <m:supHide m:val="on"/>
                          <m:ctrlPr>
                            <a:rPr lang="en-US" sz="2000" b="0" i="1" smtClean="0">
                              <a:latin typeface="Cambria Math" panose="02040503050406030204" pitchFamily="18" charset="0"/>
                            </a:rPr>
                          </m:ctrlPr>
                        </m:naryPr>
                        <m:sub/>
                        <m:sup/>
                        <m:e>
                          <m:r>
                            <a:rPr lang="en-US" sz="2000" b="0" i="1" smtClean="0">
                              <a:latin typeface="Cambria Math"/>
                            </a:rPr>
                            <m:t>𝑝</m:t>
                          </m:r>
                          <m:d>
                            <m:dPr>
                              <m:ctrlPr>
                                <a:rPr lang="en-US" sz="2000" b="0" i="1" smtClean="0">
                                  <a:latin typeface="Cambria Math" panose="02040503050406030204" pitchFamily="18" charset="0"/>
                                </a:rPr>
                              </m:ctrlPr>
                            </m:dPr>
                            <m:e>
                              <m:r>
                                <a:rPr lang="en-US" sz="2000" b="1" i="1" smtClean="0">
                                  <a:latin typeface="Cambria Math"/>
                                </a:rPr>
                                <m:t>𝒙</m:t>
                              </m:r>
                            </m:e>
                          </m:d>
                          <m:r>
                            <a:rPr lang="en-US" sz="2000" b="0" i="1" smtClean="0">
                              <a:latin typeface="Cambria Math"/>
                            </a:rPr>
                            <m:t>𝑑</m:t>
                          </m:r>
                          <m:sSub>
                            <m:sSubPr>
                              <m:ctrlPr>
                                <a:rPr lang="en-US" sz="2000" b="0" i="1" smtClean="0">
                                  <a:latin typeface="Cambria Math" panose="02040503050406030204" pitchFamily="18" charset="0"/>
                                </a:rPr>
                              </m:ctrlPr>
                            </m:sSubPr>
                            <m:e>
                              <m:r>
                                <a:rPr lang="en-US" sz="2000" b="1" i="1" smtClean="0">
                                  <a:latin typeface="Cambria Math"/>
                                </a:rPr>
                                <m:t>𝒙</m:t>
                              </m:r>
                            </m:e>
                            <m:sub>
                              <m:r>
                                <a:rPr lang="en-US" sz="2000" b="0" i="1" smtClean="0">
                                  <a:latin typeface="Cambria Math"/>
                                </a:rPr>
                                <m:t>~</m:t>
                              </m:r>
                              <m:r>
                                <a:rPr lang="en-US" sz="2000" b="0" i="1" smtClean="0">
                                  <a:latin typeface="Cambria Math"/>
                                </a:rPr>
                                <m:t>𝑑</m:t>
                              </m:r>
                            </m:sub>
                          </m:sSub>
                        </m:e>
                      </m:nary>
                    </m:oMath>
                  </m:oMathPara>
                </a14:m>
                <a:endParaRPr lang="en-US" sz="2000" dirty="0"/>
              </a:p>
            </p:txBody>
          </p:sp>
        </mc:Choice>
        <mc:Fallback xmlns="">
          <p:sp>
            <p:nvSpPr>
              <p:cNvPr id="57" name="Rectangle 56"/>
              <p:cNvSpPr>
                <a:spLocks noRot="1" noChangeAspect="1" noMove="1" noResize="1" noEditPoints="1" noAdjustHandles="1" noChangeArrowheads="1" noChangeShapeType="1" noTextEdit="1"/>
              </p:cNvSpPr>
              <p:nvPr/>
            </p:nvSpPr>
            <p:spPr>
              <a:xfrm>
                <a:off x="5825562" y="2564358"/>
                <a:ext cx="2792153" cy="899670"/>
              </a:xfrm>
              <a:prstGeom prst="rect">
                <a:avLst/>
              </a:prstGeom>
              <a:blipFill rotWithShape="1">
                <a:blip r:embed="rId2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0098934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project\stars\workspace\RND\SB-RND-ACT-006-13\WD41\projects\temp\wd41-all\figures\defense\figures\plotEnsPri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000" y="1645200"/>
            <a:ext cx="8047037"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Constraining the Prior Uncertainty Range of </a:t>
            </a:r>
            <a:br>
              <a:rPr lang="en-US" dirty="0"/>
            </a:br>
            <a:r>
              <a:rPr lang="en-US" dirty="0"/>
              <a:t>the Model Parameters</a:t>
            </a:r>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iafbIntDr</a:t>
            </a:r>
            <a:endParaRPr lang="en-US"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mc:AlternateContent xmlns:mc="http://schemas.openxmlformats.org/markup-compatibility/2006" xmlns:a14="http://schemas.microsoft.com/office/drawing/2010/main">
        <mc:Choice Requires="a14">
          <p:sp>
            <p:nvSpPr>
              <p:cNvPr id="13" name="TextBox 12"/>
              <p:cNvSpPr txBox="1"/>
              <p:nvPr/>
            </p:nvSpPr>
            <p:spPr>
              <a:xfrm>
                <a:off x="1043608" y="6284168"/>
                <a:ext cx="504056" cy="22860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043608" y="6284168"/>
                <a:ext cx="504056" cy="228600"/>
              </a:xfrm>
              <a:prstGeom prst="rect">
                <a:avLst/>
              </a:prstGeom>
              <a:blipFill rotWithShape="1">
                <a:blip r:embed="rId4"/>
                <a:stretch>
                  <a:fillRect l="-9639" t="-13514" b="-5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90904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909044" y="6285600"/>
                <a:ext cx="214684" cy="245740"/>
              </a:xfrm>
              <a:prstGeom prst="rect">
                <a:avLst/>
              </a:prstGeom>
              <a:blipFill rotWithShape="1">
                <a:blip r:embed="rId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123728"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a:latin typeface="+mn-lt"/>
                  <a:cs typeface="Franklin Gothic Book"/>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123728" y="6285600"/>
                <a:ext cx="432048" cy="235239"/>
              </a:xfrm>
              <a:prstGeom prst="rect">
                <a:avLst/>
              </a:prstGeom>
              <a:blipFill rotWithShape="1">
                <a:blip r:embed="rId6"/>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28438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a:latin typeface="+mn-lt"/>
                  <a:cs typeface="Franklin Gothic Book"/>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843808" y="6285600"/>
                <a:ext cx="214684" cy="245740"/>
              </a:xfrm>
              <a:prstGeom prst="rect">
                <a:avLst/>
              </a:prstGeom>
              <a:blipFill rotWithShape="1">
                <a:blip r:embed="rId7"/>
                <a:stretch>
                  <a:fillRect l="-34286" r="-571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131840" y="6284854"/>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a:latin typeface="+mn-lt"/>
                  <a:cs typeface="Franklin Gothic Book"/>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131840" y="6284854"/>
                <a:ext cx="432048" cy="235239"/>
              </a:xfrm>
              <a:prstGeom prst="rect">
                <a:avLst/>
              </a:prstGeom>
              <a:blipFill rotWithShape="1">
                <a:blip r:embed="rId8"/>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53260" y="6277528"/>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a:latin typeface="+mn-lt"/>
                  <a:cs typeface="Franklin Gothic Book"/>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853260" y="6277528"/>
                <a:ext cx="214684" cy="245740"/>
              </a:xfrm>
              <a:prstGeom prst="rect">
                <a:avLst/>
              </a:prstGeom>
              <a:blipFill rotWithShape="1">
                <a:blip r:embed="rId9"/>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103948" y="6277944"/>
                <a:ext cx="468052"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103948" y="6277944"/>
                <a:ext cx="468052" cy="245740"/>
              </a:xfrm>
              <a:prstGeom prst="rect">
                <a:avLst/>
              </a:prstGeom>
              <a:blipFill rotWithShape="1">
                <a:blip r:embed="rId10"/>
                <a:stretch>
                  <a:fillRect l="-14286" t="-7500" r="-2597"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898767"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a:latin typeface="+mn-lt"/>
                  <a:cs typeface="Franklin Gothic Book"/>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4898767" y="6285600"/>
                <a:ext cx="214684" cy="245740"/>
              </a:xfrm>
              <a:prstGeom prst="rect">
                <a:avLst/>
              </a:prstGeom>
              <a:blipFill rotWithShape="1">
                <a:blip r:embed="rId11"/>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5940152" y="6284854"/>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a:latin typeface="+mn-lt"/>
                  <a:cs typeface="Franklin Gothic Book"/>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5940152" y="6284854"/>
                <a:ext cx="214684" cy="245740"/>
              </a:xfrm>
              <a:prstGeom prst="rect">
                <a:avLst/>
              </a:prstGeom>
              <a:blipFill rotWithShape="1">
                <a:blip r:embed="rId12"/>
                <a:stretch>
                  <a:fillRect l="-30556" r="-5556"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076056"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a:latin typeface="+mn-lt"/>
                  <a:cs typeface="Franklin Gothic Book"/>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076056" y="6285600"/>
                <a:ext cx="502717" cy="245740"/>
              </a:xfrm>
              <a:prstGeom prst="rect">
                <a:avLst/>
              </a:prstGeom>
              <a:blipFill rotWithShape="1">
                <a:blip r:embed="rId13"/>
                <a:stretch>
                  <a:fillRect l="-9756"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7164288" y="628693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a:latin typeface="+mn-lt"/>
                  <a:cs typeface="Franklin Gothic Book"/>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7164288" y="6286930"/>
                <a:ext cx="432048" cy="235239"/>
              </a:xfrm>
              <a:prstGeom prst="rect">
                <a:avLst/>
              </a:prstGeom>
              <a:blipFill rotWithShape="1">
                <a:blip r:embed="rId14"/>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8857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a:latin typeface="+mn-lt"/>
                  <a:cs typeface="Franklin Gothic Book"/>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885708" y="6285600"/>
                <a:ext cx="214684" cy="245740"/>
              </a:xfrm>
              <a:prstGeom prst="rect">
                <a:avLst/>
              </a:prstGeom>
              <a:blipFill rotWithShape="1">
                <a:blip r:embed="rId1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94960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a:latin typeface="+mn-lt"/>
                  <a:cs typeface="Franklin Gothic Book"/>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949604" y="6285600"/>
                <a:ext cx="214684" cy="245740"/>
              </a:xfrm>
              <a:prstGeom prst="rect">
                <a:avLst/>
              </a:prstGeom>
              <a:blipFill rotWithShape="1">
                <a:blip r:embed="rId16"/>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6110062"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a:latin typeface="+mn-lt"/>
                  <a:cs typeface="Franklin Gothic Book"/>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6110062" y="6285600"/>
                <a:ext cx="502717" cy="245740"/>
              </a:xfrm>
              <a:prstGeom prst="rect">
                <a:avLst/>
              </a:prstGeom>
              <a:blipFill rotWithShape="1">
                <a:blip r:embed="rId17"/>
                <a:stretch>
                  <a:fillRect l="-9639"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133261"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a:latin typeface="+mn-lt"/>
                  <a:cs typeface="Franklin Gothic Book"/>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8133261" y="6285600"/>
                <a:ext cx="432048" cy="235239"/>
              </a:xfrm>
              <a:prstGeom prst="rect">
                <a:avLst/>
              </a:prstGeom>
              <a:blipFill rotWithShape="1">
                <a:blip r:embed="rId18"/>
                <a:stretch>
                  <a:fillRect l="-15493" t="-5128" r="-16901"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820150" y="6285600"/>
                <a:ext cx="31511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820150" y="6285600"/>
                <a:ext cx="315114" cy="245740"/>
              </a:xfrm>
              <a:prstGeom prst="rect">
                <a:avLst/>
              </a:prstGeom>
              <a:blipFill rotWithShape="1">
                <a:blip r:embed="rId19"/>
                <a:stretch>
                  <a:fillRect l="-26923" t="-2500" r="-11538" b="-15000"/>
                </a:stretch>
              </a:blipFill>
            </p:spPr>
            <p:txBody>
              <a:bodyPr/>
              <a:lstStyle/>
              <a:p>
                <a:r>
                  <a:rPr lang="en-US">
                    <a:noFill/>
                  </a:rPr>
                  <a:t> </a:t>
                </a:r>
              </a:p>
            </p:txBody>
          </p:sp>
        </mc:Fallback>
      </mc:AlternateContent>
      <p:sp>
        <p:nvSpPr>
          <p:cNvPr id="32" name="TextBox 31"/>
          <p:cNvSpPr txBox="1"/>
          <p:nvPr/>
        </p:nvSpPr>
        <p:spPr>
          <a:xfrm>
            <a:off x="5578773" y="1557338"/>
            <a:ext cx="3241378" cy="1159966"/>
          </a:xfrm>
          <a:prstGeom prst="rect">
            <a:avLst/>
          </a:prstGeom>
          <a:solidFill>
            <a:schemeClr val="bg1">
              <a:alpha val="80000"/>
            </a:schemeClr>
          </a:solidFill>
        </p:spPr>
        <p:txBody>
          <a:bodyPr wrap="none" lIns="0" tIns="0" rIns="0" bIns="0" rtlCol="0" anchor="ctr">
            <a:noAutofit/>
          </a:bodyPr>
          <a:lstStyle/>
          <a:p>
            <a:pPr>
              <a:lnSpc>
                <a:spcPct val="110000"/>
              </a:lnSpc>
              <a:spcBef>
                <a:spcPts val="0"/>
              </a:spcBef>
            </a:pPr>
            <a:r>
              <a:rPr lang="en-US" sz="2400" b="1" kern="1000" spc="30" dirty="0">
                <a:latin typeface="+mn-lt"/>
                <a:cs typeface="Franklin Gothic Book"/>
              </a:rPr>
              <a:t>The prior uncertainty of</a:t>
            </a:r>
            <a:br>
              <a:rPr lang="en-US" sz="2400" b="1" kern="1000" spc="30" dirty="0">
                <a:latin typeface="+mn-lt"/>
                <a:cs typeface="Franklin Gothic Book"/>
              </a:rPr>
            </a:br>
            <a:r>
              <a:rPr lang="en-US" sz="2400" b="1" kern="1000" spc="30" dirty="0">
                <a:latin typeface="+mn-lt"/>
                <a:cs typeface="Franklin Gothic Book"/>
              </a:rPr>
              <a:t>the model parameters</a:t>
            </a:r>
          </a:p>
        </p:txBody>
      </p:sp>
    </p:spTree>
    <p:extLst>
      <p:ext uri="{BB962C8B-B14F-4D97-AF65-F5344CB8AC3E}">
        <p14:creationId xmlns:p14="http://schemas.microsoft.com/office/powerpoint/2010/main" val="308952450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Forward Uncertainty Quantification:</a:t>
                </a:r>
                <a:br>
                  <a:rPr lang="en-US" dirty="0"/>
                </a:br>
                <a:r>
                  <a:rPr lang="en-US" dirty="0"/>
                  <a:t>Uncertain Inputs </a:t>
                </a:r>
                <a14:m>
                  <m:oMath xmlns:m="http://schemas.openxmlformats.org/officeDocument/2006/math">
                    <m:r>
                      <a:rPr lang="en-US" b="0" i="1" smtClean="0">
                        <a:latin typeface="Cambria Math"/>
                      </a:rPr>
                      <m:t>⇒</m:t>
                    </m:r>
                  </m:oMath>
                </a14:m>
                <a:r>
                  <a:rPr lang="en-US" dirty="0"/>
                  <a:t> Uncertain Outputs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1">
                <a:blip r:embed="rId3"/>
                <a:stretch>
                  <a:fillRect l="-2862" b="-4651"/>
                </a:stretch>
              </a:blipFill>
            </p:spPr>
            <p:txBody>
              <a:bodyPr/>
              <a:lstStyle/>
              <a:p>
                <a:r>
                  <a:rPr lang="en-US">
                    <a:noFill/>
                  </a:rPr>
                  <a:t> </a:t>
                </a:r>
              </a:p>
            </p:txBody>
          </p:sp>
        </mc:Fallback>
      </mc:AlternateContent>
      <p:pic>
        <p:nvPicPr>
          <p:cNvPr id="1028" name="Picture 4" descr="W:\project\stars\workspace\RND\SB-RND-ACT-006-13\WD41\projects\temp\wd41-all\wd41-defense\figures\figures\forwardUQSimul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434" y="3688054"/>
            <a:ext cx="2246894" cy="16923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9" name="Rectangle: Rounded Corners 9"/>
              <p:cNvSpPr/>
              <p:nvPr/>
            </p:nvSpPr>
            <p:spPr bwMode="auto">
              <a:xfrm>
                <a:off x="3491880" y="1887853"/>
                <a:ext cx="2673849"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Forward Model (Code)</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lang="en-US" sz="2000" b="0" i="1">
                          <a:latin typeface="Cambria Math" panose="02040503050406030204" pitchFamily="18" charset="0"/>
                        </a:rPr>
                        <m:t>𝑀</m:t>
                      </m:r>
                      <m:r>
                        <a:rPr lang="en-US" sz="2000" b="0" i="1">
                          <a:latin typeface="Cambria Math" panose="02040503050406030204" pitchFamily="18" charset="0"/>
                        </a:rPr>
                        <m:t>:</m:t>
                      </m:r>
                      <m:r>
                        <a:rPr lang="en-US" sz="2000" b="1" i="1" smtClean="0">
                          <a:latin typeface="Cambria Math" panose="02040503050406030204" pitchFamily="18" charset="0"/>
                        </a:rPr>
                        <m:t>𝒙</m:t>
                      </m:r>
                      <m:r>
                        <a:rPr lang="en-US" sz="2000" b="0" i="1">
                          <a:latin typeface="Cambria Math"/>
                        </a:rPr>
                        <m:t>↦</m:t>
                      </m:r>
                      <m:r>
                        <a:rPr lang="en-US" sz="2000" b="0" i="1">
                          <a:latin typeface="Cambria Math" panose="02040503050406030204" pitchFamily="18" charset="0"/>
                        </a:rPr>
                        <m:t>𝑌</m:t>
                      </m:r>
                    </m:oMath>
                  </m:oMathPara>
                </a14:m>
                <a:endParaRPr lang="en-US" sz="2000" dirty="0"/>
              </a:p>
            </p:txBody>
          </p:sp>
        </mc:Choice>
        <mc:Fallback>
          <p:sp>
            <p:nvSpPr>
              <p:cNvPr id="9" name="Rectangle: Rounded Corners 9"/>
              <p:cNvSpPr>
                <a:spLocks noRot="1" noChangeAspect="1" noMove="1" noResize="1" noEditPoints="1" noAdjustHandles="1" noChangeArrowheads="1" noChangeShapeType="1" noTextEdit="1"/>
              </p:cNvSpPr>
              <p:nvPr/>
            </p:nvSpPr>
            <p:spPr bwMode="auto">
              <a:xfrm>
                <a:off x="3491880" y="1887853"/>
                <a:ext cx="2673849" cy="851817"/>
              </a:xfrm>
              <a:prstGeom prst="roundRect">
                <a:avLst/>
              </a:prstGeom>
              <a:blipFill>
                <a:blip r:embed="rId5"/>
                <a:stretch>
                  <a:fillRect l="-457" r="-228"/>
                </a:stretch>
              </a:blipFill>
              <a:ln w="9525" cap="flat" cmpd="sng" algn="ctr">
                <a:noFill/>
                <a:prstDash val="solid"/>
                <a:round/>
                <a:headEnd type="none" w="med" len="med"/>
                <a:tailEnd type="none" w="med" len="med"/>
              </a:ln>
              <a:effectLst/>
            </p:spPr>
            <p:txBody>
              <a:bodyPr/>
              <a:lstStyle/>
              <a:p>
                <a:r>
                  <a:rPr lang="en-VI">
                    <a:noFill/>
                  </a:rPr>
                  <a:t> </a:t>
                </a:r>
              </a:p>
            </p:txBody>
          </p:sp>
        </mc:Fallback>
      </mc:AlternateContent>
      <p:sp>
        <p:nvSpPr>
          <p:cNvPr id="14" name="TextBox 13"/>
          <p:cNvSpPr txBox="1"/>
          <p:nvPr/>
        </p:nvSpPr>
        <p:spPr>
          <a:xfrm>
            <a:off x="827088" y="3204532"/>
            <a:ext cx="2160736" cy="663839"/>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Uncertain Inputs</a:t>
            </a:r>
          </a:p>
          <a:p>
            <a:pPr>
              <a:lnSpc>
                <a:spcPct val="110000"/>
              </a:lnSpc>
              <a:spcBef>
                <a:spcPts val="0"/>
              </a:spcBef>
            </a:pPr>
            <a:r>
              <a:rPr lang="en-US" sz="2000" kern="1000" spc="30" dirty="0">
                <a:latin typeface="+mn-lt"/>
                <a:cs typeface="Franklin Gothic Book"/>
              </a:rPr>
              <a:t>(random variables)</a:t>
            </a:r>
          </a:p>
        </p:txBody>
      </p:sp>
      <p:pic>
        <p:nvPicPr>
          <p:cNvPr id="1030" name="Picture 6" descr="W:\project\stars\workspace\RND\SB-RND-ACT-006-13\WD41\projects\temp\wd41-all\wd41-defense\figures\figures\statisticalAnalys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4993" y="3712968"/>
            <a:ext cx="1684888" cy="157780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W:\project\stars\workspace\RND\SB-RND-ACT-006-13\WD41\projects\temp\wd41-all\wd41-defense\figures\figures\uncertainInput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1548729"/>
            <a:ext cx="1640599" cy="163239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695433" y="5451449"/>
            <a:ext cx="2246895" cy="339505"/>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Uncertain Outputs</a:t>
            </a:r>
          </a:p>
        </p:txBody>
      </p:sp>
      <p:sp>
        <p:nvSpPr>
          <p:cNvPr id="18" name="TextBox 17"/>
          <p:cNvSpPr txBox="1"/>
          <p:nvPr/>
        </p:nvSpPr>
        <p:spPr>
          <a:xfrm>
            <a:off x="6444208" y="3039981"/>
            <a:ext cx="2664867" cy="5553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Statistical Analysis</a:t>
            </a:r>
            <a:br>
              <a:rPr lang="en-US" sz="1800" b="1" kern="1000" spc="30" dirty="0">
                <a:latin typeface="+mn-lt"/>
                <a:cs typeface="Franklin Gothic Book"/>
              </a:rPr>
            </a:br>
            <a:r>
              <a:rPr lang="en-US" sz="1800" b="1" kern="1000" spc="30" dirty="0">
                <a:latin typeface="+mn-lt"/>
                <a:cs typeface="Franklin Gothic Book"/>
              </a:rPr>
              <a:t>of ``Quantities of Interest’’</a:t>
            </a:r>
          </a:p>
        </p:txBody>
      </p:sp>
      <p:sp>
        <p:nvSpPr>
          <p:cNvPr id="6" name="Striped Right Arrow 5"/>
          <p:cNvSpPr/>
          <p:nvPr/>
        </p:nvSpPr>
        <p:spPr bwMode="auto">
          <a:xfrm>
            <a:off x="2699792" y="204089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084168" y="417746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5400000">
            <a:off x="4600681" y="292016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 name="Striped Right Arrow 22"/>
          <p:cNvSpPr/>
          <p:nvPr/>
        </p:nvSpPr>
        <p:spPr bwMode="auto">
          <a:xfrm rot="5400000">
            <a:off x="7449405" y="533721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4" name="TextBox 23"/>
          <p:cNvSpPr txBox="1"/>
          <p:nvPr/>
        </p:nvSpPr>
        <p:spPr>
          <a:xfrm>
            <a:off x="6563038" y="5930931"/>
            <a:ext cx="2348797" cy="421771"/>
          </a:xfrm>
          <a:prstGeom prst="rect">
            <a:avLst/>
          </a:prstGeom>
          <a:noFill/>
        </p:spPr>
        <p:txBody>
          <a:bodyPr wrap="none" lIns="0" tIns="0" rIns="0" bIns="0" rtlCol="0">
            <a:noAutofit/>
          </a:bodyPr>
          <a:lstStyle/>
          <a:p>
            <a:pPr algn="ctr">
              <a:lnSpc>
                <a:spcPct val="110000"/>
              </a:lnSpc>
              <a:spcBef>
                <a:spcPts val="0"/>
              </a:spcBef>
            </a:pPr>
            <a:r>
              <a:rPr lang="en-US" sz="2400" b="1" kern="1000" spc="30" dirty="0">
                <a:latin typeface="+mn-lt"/>
                <a:cs typeface="Franklin Gothic Book"/>
              </a:rPr>
              <a:t>Decision Making</a:t>
            </a:r>
          </a:p>
        </p:txBody>
      </p:sp>
      <p:sp>
        <p:nvSpPr>
          <p:cNvPr id="31" name="TextBox 30"/>
          <p:cNvSpPr txBox="1"/>
          <p:nvPr/>
        </p:nvSpPr>
        <p:spPr>
          <a:xfrm>
            <a:off x="841135" y="4227415"/>
            <a:ext cx="2650745" cy="1764894"/>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Material properties</a:t>
            </a:r>
          </a:p>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Initial conditions</a:t>
            </a:r>
          </a:p>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Boundary conditions</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Physical model</a:t>
            </a:r>
            <a:br>
              <a:rPr lang="en-US" sz="2000" kern="1000" spc="30" dirty="0">
                <a:latin typeface="+mn-lt"/>
                <a:cs typeface="Franklin Gothic Book"/>
              </a:rPr>
            </a:br>
            <a:r>
              <a:rPr lang="en-US" sz="2000" kern="1000" spc="30" dirty="0">
                <a:latin typeface="+mn-lt"/>
                <a:cs typeface="Franklin Gothic Book"/>
              </a:rPr>
              <a:t>parameters</a:t>
            </a:r>
          </a:p>
        </p:txBody>
      </p:sp>
      <p:sp>
        <p:nvSpPr>
          <p:cNvPr id="33" name="TextBox 32"/>
          <p:cNvSpPr txBox="1"/>
          <p:nvPr/>
        </p:nvSpPr>
        <p:spPr>
          <a:xfrm rot="16200000">
            <a:off x="2651179" y="4384738"/>
            <a:ext cx="1713179" cy="319809"/>
          </a:xfrm>
          <a:prstGeom prst="rect">
            <a:avLst/>
          </a:prstGeom>
          <a:noFill/>
        </p:spPr>
        <p:txBody>
          <a:bodyPr wrap="none" lIns="0" tIns="0" rIns="0" bIns="0" rtlCol="0">
            <a:noAutofit/>
          </a:bodyPr>
          <a:lstStyle/>
          <a:p>
            <a:pPr algn="r">
              <a:lnSpc>
                <a:spcPct val="110000"/>
              </a:lnSpc>
              <a:spcBef>
                <a:spcPts val="0"/>
              </a:spcBef>
            </a:pPr>
            <a:r>
              <a:rPr lang="en-US" sz="1800" kern="1000" spc="30" dirty="0">
                <a:latin typeface="+mn-lt"/>
                <a:cs typeface="Franklin Gothic Book"/>
              </a:rPr>
              <a:t>Clad Temperature</a:t>
            </a:r>
          </a:p>
        </p:txBody>
      </p:sp>
      <p:sp>
        <p:nvSpPr>
          <p:cNvPr id="34" name="TextBox 33"/>
          <p:cNvSpPr txBox="1"/>
          <p:nvPr/>
        </p:nvSpPr>
        <p:spPr>
          <a:xfrm>
            <a:off x="3726985" y="3738271"/>
            <a:ext cx="1206983" cy="252028"/>
          </a:xfrm>
          <a:prstGeom prst="rect">
            <a:avLst/>
          </a:prstGeom>
          <a:noFill/>
        </p:spPr>
        <p:txBody>
          <a:bodyPr wrap="none" lIns="0" tIns="0" rIns="0" bIns="0" rtlCol="0">
            <a:noAutofit/>
          </a:bodyPr>
          <a:lstStyle/>
          <a:p>
            <a:pPr>
              <a:lnSpc>
                <a:spcPct val="110000"/>
              </a:lnSpc>
              <a:spcBef>
                <a:spcPts val="0"/>
              </a:spcBef>
            </a:pPr>
            <a:r>
              <a:rPr lang="en-US" kern="1000" spc="30" dirty="0">
                <a:solidFill>
                  <a:srgbClr val="505050"/>
                </a:solidFill>
                <a:latin typeface="+mn-lt"/>
                <a:cs typeface="Franklin Gothic Book"/>
              </a:rPr>
              <a:t>Safety Limit</a:t>
            </a:r>
          </a:p>
        </p:txBody>
      </p:sp>
      <p:sp>
        <p:nvSpPr>
          <p:cNvPr id="25" name="Rectangle 24"/>
          <p:cNvSpPr/>
          <p:nvPr/>
        </p:nvSpPr>
        <p:spPr>
          <a:xfrm>
            <a:off x="6156177" y="6281654"/>
            <a:ext cx="2952898" cy="363176"/>
          </a:xfrm>
          <a:prstGeom prst="rect">
            <a:avLst/>
          </a:prstGeom>
        </p:spPr>
        <p:txBody>
          <a:bodyPr wrap="square">
            <a:spAutoFit/>
          </a:bodyPr>
          <a:lstStyle/>
          <a:p>
            <a:pPr>
              <a:lnSpc>
                <a:spcPct val="110000"/>
              </a:lnSpc>
              <a:spcBef>
                <a:spcPts val="0"/>
              </a:spcBef>
            </a:pPr>
            <a:r>
              <a:rPr lang="en-US" kern="1000" spc="30" dirty="0">
                <a:solidFill>
                  <a:srgbClr val="505050"/>
                </a:solidFill>
                <a:cs typeface="Franklin Gothic Book"/>
              </a:rPr>
              <a:t>Safe/Fail, Accept/Reject, etc.</a:t>
            </a:r>
          </a:p>
        </p:txBody>
      </p:sp>
      <p:sp>
        <p:nvSpPr>
          <p:cNvPr id="37" name="Rectangle 36"/>
          <p:cNvSpPr/>
          <p:nvPr/>
        </p:nvSpPr>
        <p:spPr>
          <a:xfrm>
            <a:off x="6369283" y="1341438"/>
            <a:ext cx="2736303" cy="735586"/>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Monte Carlo simulation</a:t>
            </a:r>
            <a:br>
              <a:rPr lang="en-US" sz="2000" kern="1000" spc="30" dirty="0">
                <a:solidFill>
                  <a:srgbClr val="505050"/>
                </a:solidFill>
                <a:latin typeface="+mn-lt"/>
                <a:cs typeface="Franklin Gothic Book"/>
              </a:rPr>
            </a:br>
            <a:r>
              <a:rPr lang="en-US" sz="1800" kern="1000" spc="30" dirty="0">
                <a:solidFill>
                  <a:srgbClr val="505050"/>
                </a:solidFill>
                <a:latin typeface="+mn-lt"/>
                <a:cs typeface="Franklin Gothic Book"/>
              </a:rPr>
              <a:t>(multiple code runs)</a:t>
            </a:r>
            <a:endParaRPr lang="en-US" sz="2000" kern="1000" spc="30" dirty="0">
              <a:solidFill>
                <a:srgbClr val="505050"/>
              </a:solidFill>
              <a:latin typeface="+mn-lt"/>
              <a:cs typeface="Franklin Gothic Book"/>
            </a:endParaRPr>
          </a:p>
        </p:txBody>
      </p:sp>
      <p:sp>
        <p:nvSpPr>
          <p:cNvPr id="41" name="TextBox 40"/>
          <p:cNvSpPr txBox="1"/>
          <p:nvPr/>
        </p:nvSpPr>
        <p:spPr>
          <a:xfrm>
            <a:off x="7029134" y="3742357"/>
            <a:ext cx="1032340" cy="252028"/>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e.g., PCT</a:t>
            </a:r>
          </a:p>
        </p:txBody>
      </p:sp>
      <p:sp>
        <p:nvSpPr>
          <p:cNvPr id="47" name="Isosceles Triangle 46"/>
          <p:cNvSpPr/>
          <p:nvPr/>
        </p:nvSpPr>
        <p:spPr bwMode="auto">
          <a:xfrm>
            <a:off x="7289300" y="199843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p:cNvSpPr/>
          <p:nvPr/>
        </p:nvSpPr>
        <p:spPr bwMode="auto">
          <a:xfrm>
            <a:off x="6248099" y="231376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stCxn id="48" idx="5"/>
            <a:endCxn id="47" idx="3"/>
          </p:cNvCxnSpPr>
          <p:nvPr/>
        </p:nvCxnSpPr>
        <p:spPr bwMode="auto">
          <a:xfrm flipV="1">
            <a:off x="6341175" y="2105421"/>
            <a:ext cx="1010176" cy="261832"/>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9" name="Isosceles Triangle 58"/>
          <p:cNvSpPr/>
          <p:nvPr/>
        </p:nvSpPr>
        <p:spPr bwMode="auto">
          <a:xfrm>
            <a:off x="702986" y="480520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0" name="Isosceles Triangle 59"/>
          <p:cNvSpPr/>
          <p:nvPr/>
        </p:nvSpPr>
        <p:spPr bwMode="auto">
          <a:xfrm>
            <a:off x="687063" y="331763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61" name="Elbow Connector 60"/>
          <p:cNvCxnSpPr>
            <a:stCxn id="60" idx="1"/>
            <a:endCxn id="59" idx="1"/>
          </p:cNvCxnSpPr>
          <p:nvPr/>
        </p:nvCxnSpPr>
        <p:spPr bwMode="auto">
          <a:xfrm rot="10800000" flipH="1" flipV="1">
            <a:off x="718087" y="3371127"/>
            <a:ext cx="15923" cy="1487570"/>
          </a:xfrm>
          <a:prstGeom prst="bentConnector3">
            <a:avLst>
              <a:gd name="adj1" fmla="val -1630503"/>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376636827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project\stars\workspace\RND\SB-RND-ACT-006-13\WD41\projects\temp\wd41-all\figures\defense\figures\plotEnsDPDiscCente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466" y="1645245"/>
            <a:ext cx="8047038"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Results: Considering pressure drop data to constrain the prior parameters range</a:t>
            </a:r>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iafbIntDr</a:t>
            </a:r>
            <a:endParaRPr lang="en-US"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mc:AlternateContent xmlns:mc="http://schemas.openxmlformats.org/markup-compatibility/2006" xmlns:a14="http://schemas.microsoft.com/office/drawing/2010/main">
        <mc:Choice Requires="a14">
          <p:sp>
            <p:nvSpPr>
              <p:cNvPr id="13" name="TextBox 12"/>
              <p:cNvSpPr txBox="1"/>
              <p:nvPr/>
            </p:nvSpPr>
            <p:spPr>
              <a:xfrm>
                <a:off x="1043608" y="6284168"/>
                <a:ext cx="504056" cy="22860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043608" y="6284168"/>
                <a:ext cx="504056" cy="228600"/>
              </a:xfrm>
              <a:prstGeom prst="rect">
                <a:avLst/>
              </a:prstGeom>
              <a:blipFill rotWithShape="1">
                <a:blip r:embed="rId4"/>
                <a:stretch>
                  <a:fillRect l="-9639" t="-13514" b="-5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90904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909044" y="6285600"/>
                <a:ext cx="214684" cy="245740"/>
              </a:xfrm>
              <a:prstGeom prst="rect">
                <a:avLst/>
              </a:prstGeom>
              <a:blipFill rotWithShape="1">
                <a:blip r:embed="rId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123728"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a:latin typeface="+mn-lt"/>
                  <a:cs typeface="Franklin Gothic Book"/>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123728" y="6285600"/>
                <a:ext cx="432048" cy="235239"/>
              </a:xfrm>
              <a:prstGeom prst="rect">
                <a:avLst/>
              </a:prstGeom>
              <a:blipFill rotWithShape="1">
                <a:blip r:embed="rId6"/>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28438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a:latin typeface="+mn-lt"/>
                  <a:cs typeface="Franklin Gothic Book"/>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843808" y="6285600"/>
                <a:ext cx="214684" cy="245740"/>
              </a:xfrm>
              <a:prstGeom prst="rect">
                <a:avLst/>
              </a:prstGeom>
              <a:blipFill rotWithShape="1">
                <a:blip r:embed="rId7"/>
                <a:stretch>
                  <a:fillRect l="-34286" r="-571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131840" y="6284854"/>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a:latin typeface="+mn-lt"/>
                  <a:cs typeface="Franklin Gothic Book"/>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131840" y="6284854"/>
                <a:ext cx="432048" cy="235239"/>
              </a:xfrm>
              <a:prstGeom prst="rect">
                <a:avLst/>
              </a:prstGeom>
              <a:blipFill rotWithShape="1">
                <a:blip r:embed="rId8"/>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53260" y="6277528"/>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a:latin typeface="+mn-lt"/>
                  <a:cs typeface="Franklin Gothic Book"/>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853260" y="6277528"/>
                <a:ext cx="214684" cy="245740"/>
              </a:xfrm>
              <a:prstGeom prst="rect">
                <a:avLst/>
              </a:prstGeom>
              <a:blipFill rotWithShape="1">
                <a:blip r:embed="rId9"/>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103948" y="6277944"/>
                <a:ext cx="468052"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103948" y="6277944"/>
                <a:ext cx="468052" cy="245740"/>
              </a:xfrm>
              <a:prstGeom prst="rect">
                <a:avLst/>
              </a:prstGeom>
              <a:blipFill rotWithShape="1">
                <a:blip r:embed="rId10"/>
                <a:stretch>
                  <a:fillRect l="-14286" t="-7500" r="-2597"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898767"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a:latin typeface="+mn-lt"/>
                  <a:cs typeface="Franklin Gothic Book"/>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4898767" y="6285600"/>
                <a:ext cx="214684" cy="245740"/>
              </a:xfrm>
              <a:prstGeom prst="rect">
                <a:avLst/>
              </a:prstGeom>
              <a:blipFill rotWithShape="1">
                <a:blip r:embed="rId11"/>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5940152" y="6284854"/>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a:latin typeface="+mn-lt"/>
                  <a:cs typeface="Franklin Gothic Book"/>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5940152" y="6284854"/>
                <a:ext cx="214684" cy="245740"/>
              </a:xfrm>
              <a:prstGeom prst="rect">
                <a:avLst/>
              </a:prstGeom>
              <a:blipFill rotWithShape="1">
                <a:blip r:embed="rId12"/>
                <a:stretch>
                  <a:fillRect l="-30556" r="-5556"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076056"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a:latin typeface="+mn-lt"/>
                  <a:cs typeface="Franklin Gothic Book"/>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076056" y="6285600"/>
                <a:ext cx="502717" cy="245740"/>
              </a:xfrm>
              <a:prstGeom prst="rect">
                <a:avLst/>
              </a:prstGeom>
              <a:blipFill rotWithShape="1">
                <a:blip r:embed="rId13"/>
                <a:stretch>
                  <a:fillRect l="-9756"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7164288" y="628693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a:latin typeface="+mn-lt"/>
                  <a:cs typeface="Franklin Gothic Book"/>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7164288" y="6286930"/>
                <a:ext cx="432048" cy="235239"/>
              </a:xfrm>
              <a:prstGeom prst="rect">
                <a:avLst/>
              </a:prstGeom>
              <a:blipFill rotWithShape="1">
                <a:blip r:embed="rId14"/>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8857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a:latin typeface="+mn-lt"/>
                  <a:cs typeface="Franklin Gothic Book"/>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885708" y="6285600"/>
                <a:ext cx="214684" cy="245740"/>
              </a:xfrm>
              <a:prstGeom prst="rect">
                <a:avLst/>
              </a:prstGeom>
              <a:blipFill rotWithShape="1">
                <a:blip r:embed="rId1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94960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a:latin typeface="+mn-lt"/>
                  <a:cs typeface="Franklin Gothic Book"/>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949604" y="6285600"/>
                <a:ext cx="214684" cy="245740"/>
              </a:xfrm>
              <a:prstGeom prst="rect">
                <a:avLst/>
              </a:prstGeom>
              <a:blipFill rotWithShape="1">
                <a:blip r:embed="rId16"/>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6110062"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a:latin typeface="+mn-lt"/>
                  <a:cs typeface="Franklin Gothic Book"/>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6110062" y="6285600"/>
                <a:ext cx="502717" cy="245740"/>
              </a:xfrm>
              <a:prstGeom prst="rect">
                <a:avLst/>
              </a:prstGeom>
              <a:blipFill rotWithShape="1">
                <a:blip r:embed="rId17"/>
                <a:stretch>
                  <a:fillRect l="-9639"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133261"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a:latin typeface="+mn-lt"/>
                  <a:cs typeface="Franklin Gothic Book"/>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8133261" y="6285600"/>
                <a:ext cx="432048" cy="235239"/>
              </a:xfrm>
              <a:prstGeom prst="rect">
                <a:avLst/>
              </a:prstGeom>
              <a:blipFill rotWithShape="1">
                <a:blip r:embed="rId18"/>
                <a:stretch>
                  <a:fillRect l="-15493" t="-5128" r="-16901"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820150" y="6285600"/>
                <a:ext cx="31511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820150" y="6285600"/>
                <a:ext cx="315114" cy="245740"/>
              </a:xfrm>
              <a:prstGeom prst="rect">
                <a:avLst/>
              </a:prstGeom>
              <a:blipFill rotWithShape="1">
                <a:blip r:embed="rId19"/>
                <a:stretch>
                  <a:fillRect l="-26923" t="-2500" r="-11538"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578773" y="1557338"/>
                <a:ext cx="3241378" cy="1159966"/>
              </a:xfrm>
              <a:prstGeom prst="rect">
                <a:avLst/>
              </a:prstGeom>
              <a:solidFill>
                <a:schemeClr val="bg1">
                  <a:alpha val="80000"/>
                </a:schemeClr>
              </a:solidFill>
            </p:spPr>
            <p:txBody>
              <a:bodyPr wrap="none" lIns="0" tIns="0" rIns="0" bIns="0" rtlCol="0" anchor="ctr">
                <a:noAutofit/>
              </a:bodyPr>
              <a:lstStyle/>
              <a:p>
                <a:pPr>
                  <a:lnSpc>
                    <a:spcPct val="110000"/>
                  </a:lnSpc>
                  <a:spcBef>
                    <a:spcPts val="0"/>
                  </a:spcBef>
                </a:pPr>
                <a:r>
                  <a:rPr lang="en-US" sz="2400" b="1" kern="1000" spc="30" dirty="0">
                    <a:latin typeface="+mn-lt"/>
                    <a:cs typeface="Franklin Gothic Book"/>
                  </a:rPr>
                  <a:t>The posterior based on</a:t>
                </a:r>
                <a:br>
                  <a:rPr lang="en-US" sz="2400" b="1" kern="1000" spc="30" dirty="0">
                    <a:latin typeface="+mn-lt"/>
                    <a:cs typeface="Franklin Gothic Book"/>
                  </a:rPr>
                </a:br>
                <a:r>
                  <a:rPr lang="en-US" sz="2400" b="1" kern="1000" spc="30" dirty="0">
                    <a:latin typeface="+mn-lt"/>
                    <a:cs typeface="Franklin Gothic Book"/>
                  </a:rPr>
                  <a:t>pressure drop data only</a:t>
                </a:r>
              </a:p>
              <a:p>
                <a:pPr>
                  <a:lnSpc>
                    <a:spcPct val="110000"/>
                  </a:lnSpc>
                  <a:spcBef>
                    <a:spcPts val="0"/>
                  </a:spcBef>
                </a:pPr>
                <a:r>
                  <a:rPr lang="en-US" sz="2400" b="1" kern="1000" spc="30" dirty="0">
                    <a:cs typeface="Franklin Gothic Book"/>
                  </a:rPr>
                  <a:t>(</a:t>
                </a:r>
                <a14:m>
                  <m:oMath xmlns:m="http://schemas.openxmlformats.org/officeDocument/2006/math">
                    <m:r>
                      <a:rPr lang="en-US" sz="2400" b="1" i="1" kern="1000" spc="30" smtClean="0">
                        <a:latin typeface="Cambria Math"/>
                        <a:cs typeface="Franklin Gothic Book"/>
                      </a:rPr>
                      <m:t>≈</m:t>
                    </m:r>
                    <m:r>
                      <a:rPr lang="en-US" sz="2400" b="1" i="1" kern="1000" spc="30" smtClean="0">
                        <a:latin typeface="Cambria Math"/>
                        <a:cs typeface="Franklin Gothic Book"/>
                      </a:rPr>
                      <m:t>𝟏</m:t>
                    </m:r>
                    <m:sSup>
                      <m:sSupPr>
                        <m:ctrlPr>
                          <a:rPr lang="en-US" sz="2400" b="1" i="1" kern="1000" spc="30" smtClean="0">
                            <a:latin typeface="Cambria Math" panose="02040503050406030204" pitchFamily="18" charset="0"/>
                            <a:cs typeface="Franklin Gothic Book"/>
                          </a:rPr>
                        </m:ctrlPr>
                      </m:sSupPr>
                      <m:e>
                        <m:r>
                          <a:rPr lang="en-US" sz="2400" b="1" i="1" kern="1000" spc="30" smtClean="0">
                            <a:latin typeface="Cambria Math"/>
                            <a:cs typeface="Franklin Gothic Book"/>
                          </a:rPr>
                          <m:t>𝟎</m:t>
                        </m:r>
                      </m:e>
                      <m:sup>
                        <m:r>
                          <a:rPr lang="en-US" sz="2400" b="1" i="1" kern="1000" spc="30" smtClean="0">
                            <a:latin typeface="Cambria Math"/>
                            <a:cs typeface="Franklin Gothic Book"/>
                          </a:rPr>
                          <m:t>𝟔</m:t>
                        </m:r>
                      </m:sup>
                    </m:sSup>
                    <m:r>
                      <a:rPr lang="en-US" sz="2400" b="1" i="1" kern="1000" spc="30" smtClean="0">
                        <a:latin typeface="Cambria Math"/>
                        <a:cs typeface="Franklin Gothic Book"/>
                      </a:rPr>
                      <m:t> </m:t>
                    </m:r>
                  </m:oMath>
                </a14:m>
                <a:r>
                  <a:rPr lang="en-US" sz="2400" b="1" kern="1000" spc="30" dirty="0">
                    <a:latin typeface="+mn-lt"/>
                    <a:cs typeface="Franklin Gothic Book"/>
                  </a:rPr>
                  <a:t>samples)</a:t>
                </a:r>
              </a:p>
            </p:txBody>
          </p:sp>
        </mc:Choice>
        <mc:Fallback xmlns="">
          <p:sp>
            <p:nvSpPr>
              <p:cNvPr id="32" name="TextBox 31"/>
              <p:cNvSpPr txBox="1">
                <a:spLocks noRot="1" noChangeAspect="1" noMove="1" noResize="1" noEditPoints="1" noAdjustHandles="1" noChangeArrowheads="1" noChangeShapeType="1" noTextEdit="1"/>
              </p:cNvSpPr>
              <p:nvPr/>
            </p:nvSpPr>
            <p:spPr>
              <a:xfrm>
                <a:off x="5578773" y="1557338"/>
                <a:ext cx="3241378" cy="1159966"/>
              </a:xfrm>
              <a:prstGeom prst="rect">
                <a:avLst/>
              </a:prstGeom>
              <a:blipFill rotWithShape="1">
                <a:blip r:embed="rId20"/>
                <a:stretch>
                  <a:fillRect l="-5639" t="-8901" r="-1316" b="-16230"/>
                </a:stretch>
              </a:blipFill>
            </p:spPr>
            <p:txBody>
              <a:bodyPr/>
              <a:lstStyle/>
              <a:p>
                <a:r>
                  <a:rPr lang="en-US">
                    <a:noFill/>
                  </a:rPr>
                  <a:t> </a:t>
                </a:r>
              </a:p>
            </p:txBody>
          </p:sp>
        </mc:Fallback>
      </mc:AlternateContent>
    </p:spTree>
    <p:extLst>
      <p:ext uri="{BB962C8B-B14F-4D97-AF65-F5344CB8AC3E}">
        <p14:creationId xmlns:p14="http://schemas.microsoft.com/office/powerpoint/2010/main" val="54399275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2" descr="W:\project\stars\workspace\RND\SB-RND-ACT-006-13\WD41\projects\temp\wd41-all\figures\defense\figures\plotEnsAllDiscCente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645245"/>
            <a:ext cx="8047038"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Results: Considering multiple types of data helps constrain the parameters uncertainty</a:t>
            </a:r>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iafbIntDr</a:t>
            </a:r>
            <a:endParaRPr lang="en-US"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mc:AlternateContent xmlns:mc="http://schemas.openxmlformats.org/markup-compatibility/2006" xmlns:a14="http://schemas.microsoft.com/office/drawing/2010/main">
        <mc:Choice Requires="a14">
          <p:sp>
            <p:nvSpPr>
              <p:cNvPr id="13" name="TextBox 12"/>
              <p:cNvSpPr txBox="1"/>
              <p:nvPr/>
            </p:nvSpPr>
            <p:spPr>
              <a:xfrm>
                <a:off x="1043608" y="6284168"/>
                <a:ext cx="504056" cy="22860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043608" y="6284168"/>
                <a:ext cx="504056" cy="228600"/>
              </a:xfrm>
              <a:prstGeom prst="rect">
                <a:avLst/>
              </a:prstGeom>
              <a:blipFill rotWithShape="1">
                <a:blip r:embed="rId4"/>
                <a:stretch>
                  <a:fillRect l="-9639" t="-13514" b="-5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90904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909044" y="6285600"/>
                <a:ext cx="214684" cy="245740"/>
              </a:xfrm>
              <a:prstGeom prst="rect">
                <a:avLst/>
              </a:prstGeom>
              <a:blipFill rotWithShape="1">
                <a:blip r:embed="rId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123728"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a:latin typeface="+mn-lt"/>
                  <a:cs typeface="Franklin Gothic Book"/>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123728" y="6285600"/>
                <a:ext cx="432048" cy="235239"/>
              </a:xfrm>
              <a:prstGeom prst="rect">
                <a:avLst/>
              </a:prstGeom>
              <a:blipFill rotWithShape="1">
                <a:blip r:embed="rId6"/>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28438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a:latin typeface="+mn-lt"/>
                  <a:cs typeface="Franklin Gothic Book"/>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843808" y="6285600"/>
                <a:ext cx="214684" cy="245740"/>
              </a:xfrm>
              <a:prstGeom prst="rect">
                <a:avLst/>
              </a:prstGeom>
              <a:blipFill rotWithShape="1">
                <a:blip r:embed="rId7"/>
                <a:stretch>
                  <a:fillRect l="-34286" r="-571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131840" y="6284854"/>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a:latin typeface="+mn-lt"/>
                  <a:cs typeface="Franklin Gothic Book"/>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131840" y="6284854"/>
                <a:ext cx="432048" cy="235239"/>
              </a:xfrm>
              <a:prstGeom prst="rect">
                <a:avLst/>
              </a:prstGeom>
              <a:blipFill rotWithShape="1">
                <a:blip r:embed="rId8"/>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53260" y="6277528"/>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a:latin typeface="+mn-lt"/>
                  <a:cs typeface="Franklin Gothic Book"/>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853260" y="6277528"/>
                <a:ext cx="214684" cy="245740"/>
              </a:xfrm>
              <a:prstGeom prst="rect">
                <a:avLst/>
              </a:prstGeom>
              <a:blipFill rotWithShape="1">
                <a:blip r:embed="rId9"/>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103948" y="6277944"/>
                <a:ext cx="468052"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103948" y="6277944"/>
                <a:ext cx="468052" cy="245740"/>
              </a:xfrm>
              <a:prstGeom prst="rect">
                <a:avLst/>
              </a:prstGeom>
              <a:blipFill rotWithShape="1">
                <a:blip r:embed="rId10"/>
                <a:stretch>
                  <a:fillRect l="-14286" t="-7500" r="-2597"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898767"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a:latin typeface="+mn-lt"/>
                  <a:cs typeface="Franklin Gothic Book"/>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4898767" y="6285600"/>
                <a:ext cx="214684" cy="245740"/>
              </a:xfrm>
              <a:prstGeom prst="rect">
                <a:avLst/>
              </a:prstGeom>
              <a:blipFill rotWithShape="1">
                <a:blip r:embed="rId11"/>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5940152" y="6284854"/>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a:latin typeface="+mn-lt"/>
                  <a:cs typeface="Franklin Gothic Book"/>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5940152" y="6284854"/>
                <a:ext cx="214684" cy="245740"/>
              </a:xfrm>
              <a:prstGeom prst="rect">
                <a:avLst/>
              </a:prstGeom>
              <a:blipFill rotWithShape="1">
                <a:blip r:embed="rId12"/>
                <a:stretch>
                  <a:fillRect l="-30556" r="-5556"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076056"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a:latin typeface="+mn-lt"/>
                  <a:cs typeface="Franklin Gothic Book"/>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076056" y="6285600"/>
                <a:ext cx="502717" cy="245740"/>
              </a:xfrm>
              <a:prstGeom prst="rect">
                <a:avLst/>
              </a:prstGeom>
              <a:blipFill rotWithShape="1">
                <a:blip r:embed="rId13"/>
                <a:stretch>
                  <a:fillRect l="-9756"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7164288" y="628693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a:latin typeface="+mn-lt"/>
                  <a:cs typeface="Franklin Gothic Book"/>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7164288" y="6286930"/>
                <a:ext cx="432048" cy="235239"/>
              </a:xfrm>
              <a:prstGeom prst="rect">
                <a:avLst/>
              </a:prstGeom>
              <a:blipFill rotWithShape="1">
                <a:blip r:embed="rId14"/>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8857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a:latin typeface="+mn-lt"/>
                  <a:cs typeface="Franklin Gothic Book"/>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885708" y="6285600"/>
                <a:ext cx="214684" cy="245740"/>
              </a:xfrm>
              <a:prstGeom prst="rect">
                <a:avLst/>
              </a:prstGeom>
              <a:blipFill rotWithShape="1">
                <a:blip r:embed="rId1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94960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a:latin typeface="+mn-lt"/>
                  <a:cs typeface="Franklin Gothic Book"/>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949604" y="6285600"/>
                <a:ext cx="214684" cy="245740"/>
              </a:xfrm>
              <a:prstGeom prst="rect">
                <a:avLst/>
              </a:prstGeom>
              <a:blipFill rotWithShape="1">
                <a:blip r:embed="rId16"/>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6110062"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a:latin typeface="+mn-lt"/>
                  <a:cs typeface="Franklin Gothic Book"/>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6110062" y="6285600"/>
                <a:ext cx="502717" cy="245740"/>
              </a:xfrm>
              <a:prstGeom prst="rect">
                <a:avLst/>
              </a:prstGeom>
              <a:blipFill rotWithShape="1">
                <a:blip r:embed="rId17"/>
                <a:stretch>
                  <a:fillRect l="-9639"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133261"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a:latin typeface="+mn-lt"/>
                  <a:cs typeface="Franklin Gothic Book"/>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8133261" y="6285600"/>
                <a:ext cx="432048" cy="235239"/>
              </a:xfrm>
              <a:prstGeom prst="rect">
                <a:avLst/>
              </a:prstGeom>
              <a:blipFill rotWithShape="1">
                <a:blip r:embed="rId18"/>
                <a:stretch>
                  <a:fillRect l="-15493" t="-5128" r="-16901"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820150" y="6285600"/>
                <a:ext cx="31511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820150" y="6285600"/>
                <a:ext cx="315114" cy="245740"/>
              </a:xfrm>
              <a:prstGeom prst="rect">
                <a:avLst/>
              </a:prstGeom>
              <a:blipFill rotWithShape="1">
                <a:blip r:embed="rId19"/>
                <a:stretch>
                  <a:fillRect l="-26923" t="-2500" r="-11538"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578773" y="1557338"/>
                <a:ext cx="3241378" cy="1159966"/>
              </a:xfrm>
              <a:prstGeom prst="rect">
                <a:avLst/>
              </a:prstGeom>
              <a:solidFill>
                <a:schemeClr val="bg1">
                  <a:alpha val="80000"/>
                </a:schemeClr>
              </a:solidFill>
            </p:spPr>
            <p:txBody>
              <a:bodyPr wrap="none" lIns="0" tIns="0" rIns="0" bIns="0" rtlCol="0" anchor="ctr">
                <a:noAutofit/>
              </a:bodyPr>
              <a:lstStyle/>
              <a:p>
                <a:pPr>
                  <a:lnSpc>
                    <a:spcPct val="110000"/>
                  </a:lnSpc>
                  <a:spcBef>
                    <a:spcPts val="0"/>
                  </a:spcBef>
                </a:pPr>
                <a:r>
                  <a:rPr lang="en-US" sz="2400" b="1" kern="1000" spc="30" dirty="0">
                    <a:latin typeface="+mn-lt"/>
                    <a:cs typeface="Franklin Gothic Book"/>
                  </a:rPr>
                  <a:t>The posterior based on</a:t>
                </a:r>
                <a:br>
                  <a:rPr lang="en-US" sz="2400" b="1" kern="1000" spc="30" dirty="0">
                    <a:latin typeface="+mn-lt"/>
                    <a:cs typeface="Franklin Gothic Book"/>
                  </a:rPr>
                </a:br>
                <a:r>
                  <a:rPr lang="en-US" sz="2400" b="1" kern="1000" spc="30" dirty="0">
                    <a:latin typeface="+mn-lt"/>
                    <a:cs typeface="Franklin Gothic Book"/>
                  </a:rPr>
                  <a:t>all types of data</a:t>
                </a:r>
              </a:p>
              <a:p>
                <a:pPr>
                  <a:lnSpc>
                    <a:spcPct val="110000"/>
                  </a:lnSpc>
                  <a:spcBef>
                    <a:spcPts val="0"/>
                  </a:spcBef>
                </a:pPr>
                <a:r>
                  <a:rPr lang="en-US" sz="2400" b="1" kern="1000" spc="30" dirty="0">
                    <a:cs typeface="Franklin Gothic Book"/>
                  </a:rPr>
                  <a:t>(</a:t>
                </a:r>
                <a14:m>
                  <m:oMath xmlns:m="http://schemas.openxmlformats.org/officeDocument/2006/math">
                    <m:r>
                      <a:rPr lang="en-US" sz="2400" b="1" i="1" kern="1000" spc="30" smtClean="0">
                        <a:latin typeface="Cambria Math"/>
                        <a:cs typeface="Franklin Gothic Book"/>
                      </a:rPr>
                      <m:t>≈</m:t>
                    </m:r>
                    <m:r>
                      <a:rPr lang="en-US" sz="2400" b="1" i="1" kern="1000" spc="30" smtClean="0">
                        <a:latin typeface="Cambria Math"/>
                        <a:cs typeface="Franklin Gothic Book"/>
                      </a:rPr>
                      <m:t>𝟏</m:t>
                    </m:r>
                    <m:sSup>
                      <m:sSupPr>
                        <m:ctrlPr>
                          <a:rPr lang="en-US" sz="2400" b="1" i="1" kern="1000" spc="30" smtClean="0">
                            <a:latin typeface="Cambria Math" panose="02040503050406030204" pitchFamily="18" charset="0"/>
                            <a:cs typeface="Franklin Gothic Book"/>
                          </a:rPr>
                        </m:ctrlPr>
                      </m:sSupPr>
                      <m:e>
                        <m:r>
                          <a:rPr lang="en-US" sz="2400" b="1" i="1" kern="1000" spc="30" smtClean="0">
                            <a:latin typeface="Cambria Math"/>
                            <a:cs typeface="Franklin Gothic Book"/>
                          </a:rPr>
                          <m:t>𝟎</m:t>
                        </m:r>
                      </m:e>
                      <m:sup>
                        <m:r>
                          <a:rPr lang="en-US" sz="2400" b="1" i="1" kern="1000" spc="30" smtClean="0">
                            <a:latin typeface="Cambria Math"/>
                            <a:cs typeface="Franklin Gothic Book"/>
                          </a:rPr>
                          <m:t>𝟔</m:t>
                        </m:r>
                      </m:sup>
                    </m:sSup>
                    <m:r>
                      <a:rPr lang="en-US" sz="2400" b="1" i="1" kern="1000" spc="30" smtClean="0">
                        <a:latin typeface="Cambria Math"/>
                        <a:cs typeface="Franklin Gothic Book"/>
                      </a:rPr>
                      <m:t> </m:t>
                    </m:r>
                  </m:oMath>
                </a14:m>
                <a:r>
                  <a:rPr lang="en-US" sz="2400" b="1" kern="1000" spc="30" dirty="0">
                    <a:latin typeface="+mn-lt"/>
                    <a:cs typeface="Franklin Gothic Book"/>
                  </a:rPr>
                  <a:t>samples)</a:t>
                </a:r>
              </a:p>
            </p:txBody>
          </p:sp>
        </mc:Choice>
        <mc:Fallback xmlns="">
          <p:sp>
            <p:nvSpPr>
              <p:cNvPr id="29" name="TextBox 28"/>
              <p:cNvSpPr txBox="1">
                <a:spLocks noRot="1" noChangeAspect="1" noMove="1" noResize="1" noEditPoints="1" noAdjustHandles="1" noChangeArrowheads="1" noChangeShapeType="1" noTextEdit="1"/>
              </p:cNvSpPr>
              <p:nvPr/>
            </p:nvSpPr>
            <p:spPr>
              <a:xfrm>
                <a:off x="5578773" y="1557338"/>
                <a:ext cx="3241378" cy="1159966"/>
              </a:xfrm>
              <a:prstGeom prst="rect">
                <a:avLst/>
              </a:prstGeom>
              <a:blipFill rotWithShape="1">
                <a:blip r:embed="rId20"/>
                <a:stretch>
                  <a:fillRect l="-5639" t="-8901" b="-16230"/>
                </a:stretch>
              </a:blipFill>
            </p:spPr>
            <p:txBody>
              <a:bodyPr/>
              <a:lstStyle/>
              <a:p>
                <a:r>
                  <a:rPr lang="en-US">
                    <a:noFill/>
                  </a:rPr>
                  <a:t> </a:t>
                </a:r>
              </a:p>
            </p:txBody>
          </p:sp>
        </mc:Fallback>
      </mc:AlternateContent>
    </p:spTree>
    <p:extLst>
      <p:ext uri="{BB962C8B-B14F-4D97-AF65-F5344CB8AC3E}">
        <p14:creationId xmlns:p14="http://schemas.microsoft.com/office/powerpoint/2010/main" val="209726875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project\stars\workspace\RND\SB-RND-ACT-006-13\WD41\projects\temp\wd41-all\figures\defense\figures\plotTraceUQPosteriorAllDiscCenteredTC216.png"/>
          <p:cNvPicPr>
            <a:picLocks noChangeAspect="1" noChangeArrowheads="1"/>
          </p:cNvPicPr>
          <p:nvPr/>
        </p:nvPicPr>
        <p:blipFill rotWithShape="1">
          <a:blip r:embed="rId3">
            <a:extLst>
              <a:ext uri="{28A0092B-C50C-407E-A947-70E740481C1C}">
                <a14:useLocalDpi xmlns:a14="http://schemas.microsoft.com/office/drawing/2010/main" val="0"/>
              </a:ext>
            </a:extLst>
          </a:blip>
          <a:srcRect r="802"/>
          <a:stretch/>
        </p:blipFill>
        <p:spPr bwMode="auto">
          <a:xfrm>
            <a:off x="179512" y="2279914"/>
            <a:ext cx="8843963" cy="3657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6444208" y="6032115"/>
            <a:ext cx="216024" cy="216024"/>
          </a:xfrm>
          <a:prstGeom prst="rect">
            <a:avLst/>
          </a:prstGeom>
          <a:solidFill>
            <a:srgbClr val="68686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 name="TextBox 8"/>
          <p:cNvSpPr txBox="1"/>
          <p:nvPr/>
        </p:nvSpPr>
        <p:spPr>
          <a:xfrm>
            <a:off x="957388" y="5635203"/>
            <a:ext cx="806608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3" name="Title 2"/>
          <p:cNvSpPr>
            <a:spLocks noGrp="1"/>
          </p:cNvSpPr>
          <p:nvPr>
            <p:ph type="title"/>
          </p:nvPr>
        </p:nvSpPr>
        <p:spPr/>
        <p:txBody>
          <a:bodyPr/>
          <a:lstStyle/>
          <a:p>
            <a:r>
              <a:rPr lang="en-US" dirty="0"/>
              <a:t>Results: Posterior Samples are Correlated</a:t>
            </a:r>
            <a:br>
              <a:rPr lang="en-US" dirty="0"/>
            </a:br>
            <a:r>
              <a:rPr lang="en-US" dirty="0"/>
              <a:t>(i.e., a set of “collectively-fitted” values)</a:t>
            </a:r>
          </a:p>
        </p:txBody>
      </p:sp>
      <p:sp>
        <p:nvSpPr>
          <p:cNvPr id="2" name="Rectangle 1"/>
          <p:cNvSpPr/>
          <p:nvPr/>
        </p:nvSpPr>
        <p:spPr bwMode="auto">
          <a:xfrm>
            <a:off x="6444208" y="5716009"/>
            <a:ext cx="216024" cy="216024"/>
          </a:xfrm>
          <a:prstGeom prst="rect">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bwMode="auto">
          <a:xfrm>
            <a:off x="6444208" y="6360534"/>
            <a:ext cx="216024" cy="216024"/>
          </a:xfrm>
          <a:prstGeom prst="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TextBox 9"/>
          <p:cNvSpPr txBox="1"/>
          <p:nvPr/>
        </p:nvSpPr>
        <p:spPr>
          <a:xfrm rot="16200000">
            <a:off x="-1035934" y="3800774"/>
            <a:ext cx="2687146"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11" name="TextBox 10"/>
          <p:cNvSpPr txBox="1"/>
          <p:nvPr/>
        </p:nvSpPr>
        <p:spPr>
          <a:xfrm>
            <a:off x="957387" y="2686069"/>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latin typeface="+mn-lt"/>
                <a:cs typeface="Franklin Gothic Book"/>
              </a:rPr>
              <a:t>Middle assembly</a:t>
            </a:r>
          </a:p>
        </p:txBody>
      </p:sp>
      <p:sp>
        <p:nvSpPr>
          <p:cNvPr id="12" name="TextBox 11"/>
          <p:cNvSpPr txBox="1"/>
          <p:nvPr/>
        </p:nvSpPr>
        <p:spPr>
          <a:xfrm>
            <a:off x="6391391" y="2683027"/>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latin typeface="+mn-lt"/>
                <a:cs typeface="Franklin Gothic Book"/>
              </a:rPr>
              <a:t>Top assembly</a:t>
            </a:r>
          </a:p>
        </p:txBody>
      </p:sp>
      <p:sp>
        <p:nvSpPr>
          <p:cNvPr id="13" name="Rectangle 12"/>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Uncertainty propagation on FEBA Test. No. 216 (the calibration data) based on 1’000 Monte Carlo samples.</a:t>
            </a:r>
          </a:p>
        </p:txBody>
      </p:sp>
      <p:sp>
        <p:nvSpPr>
          <p:cNvPr id="14" name="TextBox 13"/>
          <p:cNvSpPr txBox="1"/>
          <p:nvPr/>
        </p:nvSpPr>
        <p:spPr>
          <a:xfrm>
            <a:off x="6804248" y="5685757"/>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Prior</a:t>
            </a:r>
          </a:p>
        </p:txBody>
      </p:sp>
      <p:sp>
        <p:nvSpPr>
          <p:cNvPr id="15" name="TextBox 14"/>
          <p:cNvSpPr txBox="1"/>
          <p:nvPr/>
        </p:nvSpPr>
        <p:spPr>
          <a:xfrm>
            <a:off x="6804248" y="6314016"/>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Correlated</a:t>
            </a:r>
          </a:p>
        </p:txBody>
      </p:sp>
      <p:sp>
        <p:nvSpPr>
          <p:cNvPr id="16" name="TextBox 15"/>
          <p:cNvSpPr txBox="1"/>
          <p:nvPr/>
        </p:nvSpPr>
        <p:spPr>
          <a:xfrm>
            <a:off x="6804248" y="5984685"/>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Independent</a:t>
            </a:r>
          </a:p>
        </p:txBody>
      </p:sp>
    </p:spTree>
    <p:extLst>
      <p:ext uri="{BB962C8B-B14F-4D97-AF65-F5344CB8AC3E}">
        <p14:creationId xmlns:p14="http://schemas.microsoft.com/office/powerpoint/2010/main" val="244140131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Outline</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the forward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inference (quantification)?</a:t>
            </a:r>
            <a:endParaRPr lang="en-US" sz="2100" dirty="0">
              <a:latin typeface="+mn-lt"/>
            </a:endParaRPr>
          </a:p>
        </p:txBody>
      </p:sp>
      <p:sp>
        <p:nvSpPr>
          <p:cNvPr id="18" name="Rectangle 17"/>
          <p:cNvSpPr/>
          <p:nvPr/>
        </p:nvSpPr>
        <p:spPr>
          <a:xfrm>
            <a:off x="684213" y="5296479"/>
            <a:ext cx="8135937" cy="415498"/>
          </a:xfrm>
          <a:prstGeom prst="rect">
            <a:avLst/>
          </a:prstGeom>
        </p:spPr>
        <p:txBody>
          <a:bodyPr wrap="square">
            <a:spAutoFit/>
          </a:bodyPr>
          <a:lstStyle/>
          <a:p>
            <a:r>
              <a:rPr lang="en-US" sz="2100" i="1" dirty="0">
                <a:latin typeface="+mn-lt"/>
                <a:ea typeface="ヒラギノ角ゴ Pro W3"/>
                <a:cs typeface="ヒラギノ角ゴ Pro W3"/>
              </a:rPr>
              <a:t>Is the quantified uncertainty useful?</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6" y="4451510"/>
            <a:ext cx="2448843" cy="76955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Narrower, correlated</a:t>
            </a:r>
            <a:br>
              <a:rPr lang="en-US" sz="2000" kern="1000" spc="30" dirty="0">
                <a:latin typeface="+mn-lt"/>
                <a:cs typeface="Franklin Gothic Book"/>
              </a:rPr>
            </a:br>
            <a:r>
              <a:rPr lang="en-US" sz="2000" kern="1000" spc="30" dirty="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1" name="TextBox 30"/>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prior</a:t>
            </a:r>
            <a:br>
              <a:rPr lang="en-US" sz="2000" kern="1000" spc="30" dirty="0">
                <a:latin typeface="+mn-lt"/>
                <a:cs typeface="Franklin Gothic Book"/>
              </a:rPr>
            </a:br>
            <a:r>
              <a:rPr lang="en-US" sz="2000" kern="1000" spc="30" dirty="0">
                <a:latin typeface="+mn-lt"/>
                <a:cs typeface="Franklin Gothic Book"/>
              </a:rPr>
              <a:t>prediction uncertainties</a:t>
            </a:r>
          </a:p>
        </p:txBody>
      </p:sp>
      <p:sp>
        <p:nvSpPr>
          <p:cNvPr id="25" name="Rectangle 24"/>
          <p:cNvSpPr/>
          <p:nvPr/>
        </p:nvSpPr>
        <p:spPr>
          <a:xfrm>
            <a:off x="5802074" y="5589240"/>
            <a:ext cx="3312938" cy="1061829"/>
          </a:xfrm>
          <a:prstGeom prst="rect">
            <a:avLst/>
          </a:prstGeom>
        </p:spPr>
        <p:txBody>
          <a:bodyPr wrap="square">
            <a:spAutoFit/>
          </a:bodyPr>
          <a:lstStyle/>
          <a:p>
            <a:pPr>
              <a:spcBef>
                <a:spcPts val="600"/>
              </a:spcBef>
            </a:pPr>
            <a:r>
              <a:rPr lang="en-US" sz="2100" b="1" dirty="0">
                <a:latin typeface="+mn-lt"/>
              </a:rPr>
              <a:t>Propagate posterior uncertainties for different experimental conditions</a:t>
            </a:r>
          </a:p>
        </p:txBody>
      </p:sp>
    </p:spTree>
    <p:extLst>
      <p:ext uri="{BB962C8B-B14F-4D97-AF65-F5344CB8AC3E}">
        <p14:creationId xmlns:p14="http://schemas.microsoft.com/office/powerpoint/2010/main" val="369697665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Comparing Different Calibration Results: </a:t>
            </a:r>
            <a:r>
              <a:rPr lang="en-US" dirty="0" err="1"/>
              <a:t>Informativeness</a:t>
            </a:r>
            <a:r>
              <a:rPr lang="en-US" dirty="0"/>
              <a:t> vs. Calibration Score</a:t>
            </a:r>
          </a:p>
        </p:txBody>
      </p:sp>
      <p:sp>
        <p:nvSpPr>
          <p:cNvPr id="4" name="Rectangle 3"/>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Two scores to summarize and compare results of uncertainty propagation using different posterior samples w.r.t the prior</a:t>
            </a:r>
          </a:p>
        </p:txBody>
      </p:sp>
      <p:pic>
        <p:nvPicPr>
          <p:cNvPr id="2050" name="Picture 2" descr="W:\project\stars\workspace\RND\SB-RND-ACT-006-13\WD41\projects\temp\wd41-all\figures\defense\figures\calibinfo_triangula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564904"/>
            <a:ext cx="3381375" cy="20193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Inf</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=1−</m:t>
                      </m:r>
                      <m:f>
                        <m:fPr>
                          <m:ctrlPr>
                            <a:rPr lang="en-US" sz="2000" b="0" i="1" kern="1000" spc="30" smtClean="0">
                              <a:latin typeface="Cambria Math" panose="02040503050406030204" pitchFamily="18" charset="0"/>
                              <a:cs typeface="Franklin Gothic Book"/>
                            </a:rPr>
                          </m:ctrlPr>
                        </m:fPr>
                        <m:num>
                          <m:r>
                            <a:rPr lang="en-US" sz="2000" b="0" i="0" kern="1000" spc="30" smtClean="0">
                              <a:latin typeface="Cambria Math"/>
                              <a:cs typeface="Franklin Gothic Book"/>
                            </a:rPr>
                            <m:t>1</m:t>
                          </m:r>
                        </m:num>
                        <m:den>
                          <m:r>
                            <a:rPr lang="en-US" sz="2000" b="0" i="0" kern="1000" spc="30" smtClean="0">
                              <a:latin typeface="Cambria Math"/>
                              <a:cs typeface="Franklin Gothic Book"/>
                            </a:rPr>
                            <m:t>2</m:t>
                          </m:r>
                        </m:den>
                      </m:f>
                      <m:f>
                        <m:fPr>
                          <m:ctrlPr>
                            <a:rPr lang="en-US" sz="2000" b="0" i="1" kern="1000" spc="30" smtClean="0">
                              <a:latin typeface="Cambria Math" panose="02040503050406030204" pitchFamily="18" charset="0"/>
                              <a:cs typeface="Franklin Gothic Book"/>
                            </a:rPr>
                          </m:ctrlPr>
                        </m:fPr>
                        <m:num>
                          <m:r>
                            <m:rPr>
                              <m:sty m:val="p"/>
                            </m:rPr>
                            <a:rPr lang="en-US" sz="2000" b="0" i="0" kern="1000" spc="30" smtClean="0">
                              <a:latin typeface="Cambria Math"/>
                              <a:cs typeface="Franklin Gothic Book"/>
                            </a:rPr>
                            <m:t>UU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num>
                        <m:den>
                          <m:r>
                            <m:rPr>
                              <m:sty m:val="p"/>
                            </m:rPr>
                            <a:rPr lang="en-US" sz="2000" b="0" i="0" kern="1000" spc="30" smtClean="0">
                              <a:latin typeface="Cambria Math"/>
                              <a:cs typeface="Franklin Gothic Book"/>
                            </a:rPr>
                            <m:t>UU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den>
                      </m:f>
                    </m:oMath>
                  </m:oMathPara>
                </a14:m>
                <a:endParaRPr lang="en-US" sz="2000" kern="1000" spc="30" dirty="0" err="1">
                  <a:latin typeface="+mn-lt"/>
                  <a:cs typeface="Franklin Gothic Book"/>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4"/>
                <a:stretch>
                  <a:fillRect/>
                </a:stretch>
              </a:blipFill>
            </p:spPr>
            <p:txBody>
              <a:bodyPr/>
              <a:lstStyle/>
              <a:p>
                <a:r>
                  <a:rPr lang="en-US">
                    <a:noFill/>
                  </a:rPr>
                  <a:t> </a:t>
                </a:r>
              </a:p>
            </p:txBody>
          </p:sp>
        </mc:Fallback>
      </mc:AlternateContent>
      <p:sp>
        <p:nvSpPr>
          <p:cNvPr id="7" name="TextBox 6"/>
          <p:cNvSpPr txBox="1"/>
          <p:nvPr/>
        </p:nvSpPr>
        <p:spPr>
          <a:xfrm>
            <a:off x="4860032" y="3717032"/>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LUB</a:t>
            </a:r>
            <a:r>
              <a:rPr lang="en-US" sz="2000" kern="1000" spc="30" dirty="0">
                <a:latin typeface="+mn-lt"/>
                <a:cs typeface="Franklin Gothic Book"/>
              </a:rPr>
              <a:t>: Lower Uncertainty Bound</a:t>
            </a:r>
          </a:p>
        </p:txBody>
      </p:sp>
      <mc:AlternateContent xmlns:mc="http://schemas.openxmlformats.org/markup-compatibility/2006" xmlns:a14="http://schemas.microsoft.com/office/drawing/2010/main">
        <mc:Choice Requires="a14">
          <p:sp>
            <p:nvSpPr>
              <p:cNvPr id="8" name="Rectangle 7"/>
              <p:cNvSpPr/>
              <p:nvPr/>
            </p:nvSpPr>
            <p:spPr>
              <a:xfrm>
                <a:off x="5262422" y="4221088"/>
                <a:ext cx="3018903" cy="397032"/>
              </a:xfrm>
              <a:prstGeom prst="rect">
                <a:avLst/>
              </a:prstGeom>
            </p:spPr>
            <p:txBody>
              <a:bodyPr wrap="squar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2.5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xmlns="">
          <p:sp>
            <p:nvSpPr>
              <p:cNvPr id="8" name="Rectangle 7"/>
              <p:cNvSpPr>
                <a:spLocks noRot="1" noChangeAspect="1" noMove="1" noResize="1" noEditPoints="1" noAdjustHandles="1" noChangeArrowheads="1" noChangeShapeType="1" noTextEdit="1"/>
              </p:cNvSpPr>
              <p:nvPr/>
            </p:nvSpPr>
            <p:spPr>
              <a:xfrm>
                <a:off x="5262422" y="4221088"/>
                <a:ext cx="3018903" cy="397032"/>
              </a:xfrm>
              <a:prstGeom prst="rect">
                <a:avLst/>
              </a:prstGeom>
              <a:blipFill rotWithShape="1">
                <a:blip r:embed="rId5"/>
                <a:stretch>
                  <a:fillRect l="-1616" t="-4545"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262423" y="4992150"/>
                <a:ext cx="3018903" cy="381066"/>
              </a:xfrm>
              <a:prstGeom prst="rect">
                <a:avLst/>
              </a:prstGeom>
            </p:spPr>
            <p:txBody>
              <a:bodyPr wrap="non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97.5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xmlns="">
          <p:sp>
            <p:nvSpPr>
              <p:cNvPr id="9" name="Rectangle 8"/>
              <p:cNvSpPr>
                <a:spLocks noRot="1" noChangeAspect="1" noMove="1" noResize="1" noEditPoints="1" noAdjustHandles="1" noChangeArrowheads="1" noChangeShapeType="1" noTextEdit="1"/>
              </p:cNvSpPr>
              <p:nvPr/>
            </p:nvSpPr>
            <p:spPr>
              <a:xfrm>
                <a:off x="5262423" y="4992150"/>
                <a:ext cx="3018903" cy="381066"/>
              </a:xfrm>
              <a:prstGeom prst="rect">
                <a:avLst/>
              </a:prstGeom>
              <a:blipFill rotWithShape="1">
                <a:blip r:embed="rId6"/>
                <a:stretch>
                  <a:fillRect l="-1616" t="-4839" r="-1616" b="-25806"/>
                </a:stretch>
              </a:blipFill>
            </p:spPr>
            <p:txBody>
              <a:bodyPr/>
              <a:lstStyle/>
              <a:p>
                <a:r>
                  <a:rPr lang="en-US">
                    <a:noFill/>
                  </a:rPr>
                  <a:t> </a:t>
                </a:r>
              </a:p>
            </p:txBody>
          </p:sp>
        </mc:Fallback>
      </mc:AlternateContent>
      <p:sp>
        <p:nvSpPr>
          <p:cNvPr id="11" name="TextBox 10"/>
          <p:cNvSpPr txBox="1"/>
          <p:nvPr/>
        </p:nvSpPr>
        <p:spPr>
          <a:xfrm>
            <a:off x="4860032" y="4434021"/>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UUB</a:t>
            </a:r>
            <a:r>
              <a:rPr lang="en-US" sz="2000" kern="1000" spc="30" dirty="0">
                <a:latin typeface="+mn-lt"/>
                <a:cs typeface="Franklin Gothic Book"/>
              </a:rPr>
              <a:t>: Upper Uncertainty Bound</a:t>
            </a:r>
          </a:p>
        </p:txBody>
      </p:sp>
      <mc:AlternateContent xmlns:mc="http://schemas.openxmlformats.org/markup-compatibility/2006" xmlns:a14="http://schemas.microsoft.com/office/drawing/2010/main">
        <mc:Choice Requires="a14">
          <p:sp>
            <p:nvSpPr>
              <p:cNvPr id="13" name="TextBox 12"/>
              <p:cNvSpPr txBox="1"/>
              <p:nvPr/>
            </p:nvSpPr>
            <p:spPr>
              <a:xfrm>
                <a:off x="4535652" y="2394961"/>
                <a:ext cx="3276708"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Informativeness </a:t>
                </a:r>
                <a:r>
                  <a:rPr lang="en-US" sz="2000" kern="1000" spc="30" dirty="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535652" y="2394961"/>
                <a:ext cx="3276708" cy="310883"/>
              </a:xfrm>
              <a:prstGeom prst="rect">
                <a:avLst/>
              </a:prstGeom>
              <a:blipFill rotWithShape="1">
                <a:blip r:embed="rId7"/>
                <a:stretch>
                  <a:fillRect l="-4647"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27088" y="5671206"/>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=0.5</m:t>
                      </m:r>
                    </m:oMath>
                  </m:oMathPara>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827088" y="5671206"/>
                <a:ext cx="1391856" cy="400110"/>
              </a:xfrm>
              <a:prstGeom prst="rect">
                <a:avLst/>
              </a:prstGeom>
              <a:blipFill rotWithShape="1">
                <a:blip r:embed="rId8"/>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827088" y="6117681"/>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5" name="Rectangle 14"/>
              <p:cNvSpPr>
                <a:spLocks noRot="1" noChangeAspect="1" noMove="1" noResize="1" noEditPoints="1" noAdjustHandles="1" noChangeArrowheads="1" noChangeShapeType="1" noTextEdit="1"/>
              </p:cNvSpPr>
              <p:nvPr/>
            </p:nvSpPr>
            <p:spPr>
              <a:xfrm>
                <a:off x="827088" y="6117681"/>
                <a:ext cx="1391856" cy="400110"/>
              </a:xfrm>
              <a:prstGeom prst="rect">
                <a:avLst/>
              </a:prstGeom>
              <a:blipFill rotWithShape="1">
                <a:blip r:embed="rId9"/>
                <a:stretch>
                  <a:fillRect b="-4615"/>
                </a:stretch>
              </a:blipFill>
            </p:spPr>
            <p:txBody>
              <a:bodyPr/>
              <a:lstStyle/>
              <a:p>
                <a:r>
                  <a:rPr lang="en-US">
                    <a:noFill/>
                  </a:rPr>
                  <a:t> </a:t>
                </a:r>
              </a:p>
            </p:txBody>
          </p:sp>
        </mc:Fallback>
      </mc:AlternateContent>
      <p:sp>
        <p:nvSpPr>
          <p:cNvPr id="16" name="TextBox 15"/>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Posterior prediction uncertainty </a:t>
            </a:r>
            <a:r>
              <a:rPr lang="en-US" sz="2000" b="1" kern="1000" spc="30" dirty="0">
                <a:latin typeface="+mn-lt"/>
                <a:cs typeface="Franklin Gothic Book"/>
              </a:rPr>
              <a:t>is equal to</a:t>
            </a:r>
            <a:r>
              <a:rPr lang="en-US" sz="2000" kern="1000" spc="30" dirty="0">
                <a:latin typeface="+mn-lt"/>
                <a:cs typeface="Franklin Gothic Book"/>
              </a:rPr>
              <a:t> that of the prior</a:t>
            </a:r>
          </a:p>
        </p:txBody>
      </p:sp>
      <p:sp>
        <p:nvSpPr>
          <p:cNvPr id="17" name="TextBox 16"/>
          <p:cNvSpPr txBox="1"/>
          <p:nvPr/>
        </p:nvSpPr>
        <p:spPr>
          <a:xfrm>
            <a:off x="2390022" y="6117681"/>
            <a:ext cx="4945344"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No posterior prediction uncertainty</a:t>
            </a:r>
          </a:p>
        </p:txBody>
      </p:sp>
    </p:spTree>
    <p:extLst>
      <p:ext uri="{BB962C8B-B14F-4D97-AF65-F5344CB8AC3E}">
        <p14:creationId xmlns:p14="http://schemas.microsoft.com/office/powerpoint/2010/main" val="73113874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 descr="W:\project\stars\workspace\RND\SB-RND-ACT-006-13\WD41\projects\temp\wd41-all\figures\defense\figures\calibinfo_cali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664" y="2492896"/>
            <a:ext cx="4146711" cy="238977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Comparing Different Calibration Results: </a:t>
            </a:r>
            <a:r>
              <a:rPr lang="en-US" dirty="0" err="1"/>
              <a:t>Informativeness</a:t>
            </a:r>
            <a:r>
              <a:rPr lang="en-US" dirty="0"/>
              <a:t> vs. Calibration Score</a:t>
            </a:r>
          </a:p>
        </p:txBody>
      </p:sp>
      <p:sp>
        <p:nvSpPr>
          <p:cNvPr id="10" name="Rectangle 9"/>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Two scores to summarize and compare results of uncertainty propagation using different posterior samples w.r.t the prior</a:t>
            </a:r>
          </a:p>
        </p:txBody>
      </p:sp>
      <mc:AlternateContent xmlns:mc="http://schemas.openxmlformats.org/markup-compatibility/2006" xmlns:a14="http://schemas.microsoft.com/office/drawing/2010/main">
        <mc:Choice Requires="a14">
          <p:sp>
            <p:nvSpPr>
              <p:cNvPr id="11" name="TextBox 10"/>
              <p:cNvSpPr txBox="1"/>
              <p:nvPr/>
            </p:nvSpPr>
            <p:spPr>
              <a:xfrm>
                <a:off x="4535652" y="2394961"/>
                <a:ext cx="3348716"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Calibration Score </a:t>
                </a:r>
                <a:r>
                  <a:rPr lang="en-US" sz="2000" kern="1000" spc="30" dirty="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a:latin typeface="+mn-lt"/>
                  <a:cs typeface="Franklin Gothic Book"/>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535652" y="2394961"/>
                <a:ext cx="3348716" cy="310883"/>
              </a:xfrm>
              <a:prstGeom prst="rect">
                <a:avLst/>
              </a:prstGeom>
              <a:blipFill rotWithShape="1">
                <a:blip r:embed="rId4"/>
                <a:stretch>
                  <a:fillRect l="-4554"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27088" y="5671206"/>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=0.0</m:t>
                      </m:r>
                    </m:oMath>
                  </m:oMathPara>
                </a14:m>
                <a:endParaRPr lang="en-US" sz="2000" dirty="0"/>
              </a:p>
            </p:txBody>
          </p:sp>
        </mc:Choice>
        <mc:Fallback xmlns="">
          <p:sp>
            <p:nvSpPr>
              <p:cNvPr id="12" name="Rectangle 11"/>
              <p:cNvSpPr>
                <a:spLocks noRot="1" noChangeAspect="1" noMove="1" noResize="1" noEditPoints="1" noAdjustHandles="1" noChangeArrowheads="1" noChangeShapeType="1" noTextEdit="1"/>
              </p:cNvSpPr>
              <p:nvPr/>
            </p:nvSpPr>
            <p:spPr>
              <a:xfrm>
                <a:off x="827088" y="5671206"/>
                <a:ext cx="1427122" cy="400110"/>
              </a:xfrm>
              <a:prstGeom prst="rect">
                <a:avLst/>
              </a:prstGeom>
              <a:blipFill rotWithShape="1">
                <a:blip r:embed="rId5"/>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827088" y="6117681"/>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827088" y="6117681"/>
                <a:ext cx="1427122" cy="400110"/>
              </a:xfrm>
              <a:prstGeom prst="rect">
                <a:avLst/>
              </a:prstGeom>
              <a:blipFill rotWithShape="1">
                <a:blip r:embed="rId6"/>
                <a:stretch>
                  <a:fillRect b="-4615"/>
                </a:stretch>
              </a:blipFill>
            </p:spPr>
            <p:txBody>
              <a:bodyPr/>
              <a:lstStyle/>
              <a:p>
                <a:r>
                  <a:rPr lang="en-US">
                    <a:noFill/>
                  </a:rPr>
                  <a:t> </a:t>
                </a:r>
              </a:p>
            </p:txBody>
          </p:sp>
        </mc:Fallback>
      </mc:AlternateContent>
      <p:sp>
        <p:nvSpPr>
          <p:cNvPr id="14" name="TextBox 13"/>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Experimental data </a:t>
            </a:r>
            <a:r>
              <a:rPr lang="en-US" sz="2000" b="1" kern="1000" spc="30" dirty="0">
                <a:latin typeface="+mn-lt"/>
                <a:cs typeface="Franklin Gothic Book"/>
              </a:rPr>
              <a:t>falls outside </a:t>
            </a:r>
            <a:r>
              <a:rPr lang="en-US" sz="2000" kern="1000" spc="30" dirty="0">
                <a:latin typeface="+mn-lt"/>
                <a:cs typeface="Franklin Gothic Book"/>
              </a:rPr>
              <a:t>the uncertainty band</a:t>
            </a:r>
          </a:p>
        </p:txBody>
      </p:sp>
      <p:sp>
        <p:nvSpPr>
          <p:cNvPr id="15" name="TextBox 14"/>
          <p:cNvSpPr txBox="1"/>
          <p:nvPr/>
        </p:nvSpPr>
        <p:spPr>
          <a:xfrm>
            <a:off x="2390021" y="6117681"/>
            <a:ext cx="6502457"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Experimental data matches the reference value </a:t>
            </a:r>
            <a:r>
              <a:rPr lang="en-US" sz="2000" b="1" kern="1000" spc="30" dirty="0">
                <a:latin typeface="+mn-lt"/>
                <a:cs typeface="Franklin Gothic Book"/>
              </a:rPr>
              <a:t>exactly</a:t>
            </a:r>
          </a:p>
        </p:txBody>
      </p:sp>
      <mc:AlternateContent xmlns:mc="http://schemas.openxmlformats.org/markup-compatibility/2006" xmlns:a14="http://schemas.microsoft.com/office/drawing/2010/main">
        <mc:Choice Requires="a14">
          <p:sp>
            <p:nvSpPr>
              <p:cNvPr id="16" name="TextBox 15"/>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m:t>
                      </m:r>
                      <m:sSub>
                        <m:sSubPr>
                          <m:ctrlPr>
                            <a:rPr lang="en-US" sz="2000" b="0" i="1" kern="1000" spc="30" smtClean="0">
                              <a:latin typeface="Cambria Math" panose="02040503050406030204" pitchFamily="18" charset="0"/>
                              <a:cs typeface="Franklin Gothic Book"/>
                            </a:rPr>
                          </m:ctrlPr>
                        </m:sSubPr>
                        <m:e>
                          <m:r>
                            <a:rPr lang="en-US" sz="2000" b="0" i="1" kern="1000" spc="30" smtClean="0">
                              <a:latin typeface="Cambria Math"/>
                              <a:cs typeface="Franklin Gothic Book"/>
                            </a:rPr>
                            <m:t>𝜋</m:t>
                          </m:r>
                        </m:e>
                        <m:sub>
                          <m:r>
                            <a:rPr lang="en-US" sz="2000" b="0" i="1" kern="1000" spc="30" smtClean="0">
                              <a:latin typeface="Cambria Math"/>
                              <a:cs typeface="Franklin Gothic Book"/>
                            </a:rPr>
                            <m:t>𝑌</m:t>
                          </m:r>
                        </m:sub>
                      </m:sSub>
                      <m:d>
                        <m:dPr>
                          <m:ctrlPr>
                            <a:rPr lang="en-US" sz="2000" b="0" i="1" kern="1000" spc="30" smtClean="0">
                              <a:latin typeface="Cambria Math" panose="02040503050406030204" pitchFamily="18" charset="0"/>
                              <a:cs typeface="Franklin Gothic Book"/>
                            </a:rPr>
                          </m:ctrlPr>
                        </m:dPr>
                        <m:e>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y</m:t>
                              </m:r>
                            </m:e>
                            <m:sub>
                              <m:r>
                                <m:rPr>
                                  <m:sty m:val="p"/>
                                </m:rPr>
                                <a:rPr lang="en-US" sz="2000" b="0" i="0" kern="1000" spc="30" smtClean="0">
                                  <a:latin typeface="Cambria Math"/>
                                  <a:cs typeface="Franklin Gothic Book"/>
                                </a:rPr>
                                <m:t>exp</m:t>
                              </m:r>
                            </m:sub>
                          </m:sSub>
                        </m:e>
                      </m:d>
                    </m:oMath>
                  </m:oMathPara>
                </a14:m>
                <a:endParaRPr lang="en-US" sz="2000" kern="1000" spc="30" dirty="0" err="1">
                  <a:latin typeface="+mn-lt"/>
                  <a:cs typeface="Franklin Gothic Book"/>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7"/>
                <a:stretch>
                  <a:fillRect/>
                </a:stretch>
              </a:blipFill>
            </p:spPr>
            <p:txBody>
              <a:bodyPr/>
              <a:lstStyle/>
              <a:p>
                <a:r>
                  <a:rPr lang="en-US">
                    <a:noFill/>
                  </a:rPr>
                  <a:t> </a:t>
                </a:r>
              </a:p>
            </p:txBody>
          </p:sp>
        </mc:Fallback>
      </mc:AlternateContent>
      <p:sp>
        <p:nvSpPr>
          <p:cNvPr id="17" name="Isosceles Triangle 16"/>
          <p:cNvSpPr/>
          <p:nvPr/>
        </p:nvSpPr>
        <p:spPr bwMode="auto">
          <a:xfrm>
            <a:off x="6640317" y="402275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Isosceles Triangle 17"/>
          <p:cNvSpPr/>
          <p:nvPr/>
        </p:nvSpPr>
        <p:spPr bwMode="auto">
          <a:xfrm>
            <a:off x="6640315" y="3335444"/>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Rectangle 19"/>
          <p:cNvSpPr/>
          <p:nvPr/>
        </p:nvSpPr>
        <p:spPr>
          <a:xfrm>
            <a:off x="5641248" y="4022753"/>
            <a:ext cx="2811591" cy="1006429"/>
          </a:xfrm>
          <a:prstGeom prst="rect">
            <a:avLst/>
          </a:prstGeom>
        </p:spPr>
        <p:txBody>
          <a:bodyPr wrap="square">
            <a:spAutoFit/>
          </a:bodyPr>
          <a:lstStyle/>
          <a:p>
            <a:pPr>
              <a:lnSpc>
                <a:spcPct val="110000"/>
              </a:lnSpc>
              <a:spcBef>
                <a:spcPts val="0"/>
              </a:spcBef>
            </a:pPr>
            <a:r>
              <a:rPr lang="en-US" sz="1800" b="1" kern="1000" spc="30" dirty="0">
                <a:solidFill>
                  <a:srgbClr val="505050"/>
                </a:solidFill>
                <a:latin typeface="+mn-lt"/>
                <a:cs typeface="Franklin Gothic Book"/>
              </a:rPr>
              <a:t>The height of the experimental data in the information triangle</a:t>
            </a:r>
          </a:p>
        </p:txBody>
      </p:sp>
      <mc:AlternateContent xmlns:mc="http://schemas.openxmlformats.org/markup-compatibility/2006" xmlns:a14="http://schemas.microsoft.com/office/drawing/2010/main">
        <mc:Choice Requires="a14">
          <p:sp>
            <p:nvSpPr>
              <p:cNvPr id="22" name="TextBox 21"/>
              <p:cNvSpPr txBox="1"/>
              <p:nvPr/>
            </p:nvSpPr>
            <p:spPr>
              <a:xfrm>
                <a:off x="827088" y="4688152"/>
                <a:ext cx="3823686" cy="769550"/>
              </a:xfrm>
              <a:prstGeom prst="rect">
                <a:avLst/>
              </a:prstGeom>
              <a:noFill/>
            </p:spPr>
            <p:txBody>
              <a:bodyPr wrap="none" lIns="0" tIns="0" rIns="0" bIns="0" rtlCol="0" anchor="ctr">
                <a:noAutofit/>
              </a:bodyPr>
              <a:lstStyle/>
              <a:p>
                <a:pPr>
                  <a:lnSpc>
                    <a:spcPct val="110000"/>
                  </a:lnSpc>
                  <a:spcBef>
                    <a:spcPts val="0"/>
                  </a:spcBef>
                </a:pPr>
                <a14:m>
                  <m:oMath xmlns:m="http://schemas.openxmlformats.org/officeDocument/2006/math">
                    <m:sSub>
                      <m:sSubPr>
                        <m:ctrlPr>
                          <a:rPr lang="en-US" sz="2000" b="1" i="1" kern="1000" spc="30" smtClean="0">
                            <a:latin typeface="Cambria Math" panose="02040503050406030204" pitchFamily="18" charset="0"/>
                            <a:cs typeface="Franklin Gothic Book"/>
                          </a:rPr>
                        </m:ctrlPr>
                      </m:sSubPr>
                      <m:e>
                        <m:r>
                          <a:rPr lang="en-US" sz="2000" b="1" i="1" kern="1000" spc="30" smtClean="0">
                            <a:latin typeface="Cambria Math"/>
                            <a:cs typeface="Franklin Gothic Book"/>
                          </a:rPr>
                          <m:t>𝒚</m:t>
                        </m:r>
                      </m:e>
                      <m:sub>
                        <m:r>
                          <a:rPr lang="en-US" sz="2000" b="1" i="0" kern="1000" spc="30" smtClean="0">
                            <a:latin typeface="Cambria Math"/>
                            <a:cs typeface="Franklin Gothic Book"/>
                          </a:rPr>
                          <m:t>𝐫𝐞𝐟</m:t>
                        </m:r>
                      </m:sub>
                    </m:sSub>
                  </m:oMath>
                </a14:m>
                <a:r>
                  <a:rPr lang="en-US" sz="2000" kern="1000" spc="30" dirty="0">
                    <a:latin typeface="+mn-lt"/>
                    <a:cs typeface="Franklin Gothic Book"/>
                  </a:rPr>
                  <a:t>: Reference value</a:t>
                </a:r>
              </a:p>
            </p:txBody>
          </p:sp>
        </mc:Choice>
        <mc:Fallback xmlns="">
          <p:sp>
            <p:nvSpPr>
              <p:cNvPr id="22" name="TextBox 21"/>
              <p:cNvSpPr txBox="1">
                <a:spLocks noRot="1" noChangeAspect="1" noMove="1" noResize="1" noEditPoints="1" noAdjustHandles="1" noChangeArrowheads="1" noChangeShapeType="1" noTextEdit="1"/>
              </p:cNvSpPr>
              <p:nvPr/>
            </p:nvSpPr>
            <p:spPr>
              <a:xfrm>
                <a:off x="827088" y="4688152"/>
                <a:ext cx="3823686" cy="769550"/>
              </a:xfrm>
              <a:prstGeom prst="rect">
                <a:avLst/>
              </a:prstGeom>
              <a:blipFill rotWithShape="1">
                <a:blip r:embed="rId8"/>
                <a:stretch>
                  <a:fillRect l="-25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295523" y="5192208"/>
                <a:ext cx="3687997" cy="397032"/>
              </a:xfrm>
              <a:prstGeom prst="rect">
                <a:avLst/>
              </a:prstGeom>
            </p:spPr>
            <p:txBody>
              <a:bodyPr wrap="non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smtClean="0">
                        <a:latin typeface="Cambria Math"/>
                        <a:cs typeface="Franklin Gothic Book"/>
                      </a:rPr>
                      <m:t>5</m:t>
                    </m:r>
                    <m:r>
                      <a:rPr lang="en-US" sz="1800" b="0" i="0" kern="1000" spc="30" dirty="0" smtClean="0">
                        <a:latin typeface="Cambria Math"/>
                        <a:cs typeface="Franklin Gothic Book"/>
                      </a:rPr>
                      <m:t>0</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 median)</a:t>
                </a:r>
              </a:p>
            </p:txBody>
          </p:sp>
        </mc:Choice>
        <mc:Fallback xmlns="">
          <p:sp>
            <p:nvSpPr>
              <p:cNvPr id="23" name="Rectangle 22"/>
              <p:cNvSpPr>
                <a:spLocks noRot="1" noChangeAspect="1" noMove="1" noResize="1" noEditPoints="1" noAdjustHandles="1" noChangeArrowheads="1" noChangeShapeType="1" noTextEdit="1"/>
              </p:cNvSpPr>
              <p:nvPr/>
            </p:nvSpPr>
            <p:spPr>
              <a:xfrm>
                <a:off x="1295523" y="5192208"/>
                <a:ext cx="3687997" cy="397032"/>
              </a:xfrm>
              <a:prstGeom prst="rect">
                <a:avLst/>
              </a:prstGeom>
              <a:blipFill rotWithShape="1">
                <a:blip r:embed="rId9"/>
                <a:stretch>
                  <a:fillRect l="-1488" t="-4615" r="-826" b="-20000"/>
                </a:stretch>
              </a:blipFill>
            </p:spPr>
            <p:txBody>
              <a:bodyPr/>
              <a:lstStyle/>
              <a:p>
                <a:r>
                  <a:rPr lang="en-US">
                    <a:noFill/>
                  </a:rPr>
                  <a:t> </a:t>
                </a:r>
              </a:p>
            </p:txBody>
          </p:sp>
        </mc:Fallback>
      </mc:AlternateContent>
      <p:cxnSp>
        <p:nvCxnSpPr>
          <p:cNvPr id="26" name="Straight Connector 25"/>
          <p:cNvCxnSpPr>
            <a:stCxn id="18" idx="3"/>
            <a:endCxn id="17" idx="0"/>
          </p:cNvCxnSpPr>
          <p:nvPr/>
        </p:nvCxnSpPr>
        <p:spPr bwMode="auto">
          <a:xfrm>
            <a:off x="6702366" y="3442428"/>
            <a:ext cx="2" cy="5803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6795020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F062D8DF-97A7-4D45-87D3-67456BF1832B}"/>
              </a:ext>
            </a:extLst>
          </p:cNvPr>
          <p:cNvPicPr>
            <a:picLocks noChangeAspect="1"/>
          </p:cNvPicPr>
          <p:nvPr/>
        </p:nvPicPr>
        <p:blipFill rotWithShape="1">
          <a:blip r:embed="rId3"/>
          <a:srcRect l="2750" t="16958" b="9176"/>
          <a:stretch/>
        </p:blipFill>
        <p:spPr>
          <a:xfrm>
            <a:off x="499320" y="4179371"/>
            <a:ext cx="8644679" cy="2195158"/>
          </a:xfrm>
          <a:prstGeom prst="rect">
            <a:avLst/>
          </a:prstGeom>
        </p:spPr>
      </p:pic>
      <p:sp>
        <p:nvSpPr>
          <p:cNvPr id="3" name="Title 2"/>
          <p:cNvSpPr>
            <a:spLocks noGrp="1"/>
          </p:cNvSpPr>
          <p:nvPr>
            <p:ph type="title"/>
          </p:nvPr>
        </p:nvSpPr>
        <p:spPr/>
        <p:txBody>
          <a:bodyPr/>
          <a:lstStyle/>
          <a:p>
            <a:r>
              <a:rPr lang="en-US" dirty="0"/>
              <a:t>Posterior prediction uncertainties are narrower,</a:t>
            </a:r>
            <a:br>
              <a:rPr lang="en-US" dirty="0"/>
            </a:br>
            <a:r>
              <a:rPr lang="en-US" dirty="0"/>
              <a:t>but cover less experimental data</a:t>
            </a:r>
          </a:p>
        </p:txBody>
      </p:sp>
      <mc:AlternateContent xmlns:mc="http://schemas.openxmlformats.org/markup-compatibility/2006">
        <mc:Choice xmlns:a14="http://schemas.microsoft.com/office/drawing/2010/main" Requires="a14">
          <p:sp>
            <p:nvSpPr>
              <p:cNvPr id="2" name="Rectangle 1"/>
              <p:cNvSpPr/>
              <p:nvPr/>
            </p:nvSpPr>
            <p:spPr>
              <a:xfrm>
                <a:off x="755576" y="3789040"/>
                <a:ext cx="1671740" cy="394852"/>
              </a:xfrm>
              <a:prstGeom prst="rect">
                <a:avLst/>
              </a:prstGeom>
              <a:ln>
                <a:noFill/>
              </a:ln>
            </p:spPr>
            <p:txBody>
              <a:bodyPr wrap="square">
                <a:spAutoFit/>
              </a:bodyPr>
              <a:lstStyle/>
              <a:p>
                <a:pPr marL="85725" lvl="1"/>
                <a14:m>
                  <m:oMath xmlns:m="http://schemas.openxmlformats.org/officeDocument/2006/math">
                    <m:sSub>
                      <m:sSubPr>
                        <m:ctrlPr>
                          <a:rPr lang="en-US" sz="1800" i="1" dirty="0">
                            <a:latin typeface="Cambria Math" panose="02040503050406030204" pitchFamily="18" charset="0"/>
                          </a:rPr>
                        </m:ctrlPr>
                      </m:sSubPr>
                      <m:e>
                        <m:r>
                          <a:rPr lang="en-US" sz="1800" b="0" i="1" dirty="0" smtClean="0">
                            <a:latin typeface="Cambria Math"/>
                          </a:rPr>
                          <m:t>=</m:t>
                        </m:r>
                        <m:r>
                          <a:rPr lang="en-US" sz="1800" i="1" dirty="0">
                            <a:latin typeface="Cambria Math"/>
                          </a:rPr>
                          <m:t>𝑃</m:t>
                        </m:r>
                      </m:e>
                      <m:sub>
                        <m:r>
                          <m:rPr>
                            <m:sty m:val="p"/>
                          </m:rPr>
                          <a:rPr lang="en-US" sz="1800" dirty="0">
                            <a:latin typeface="Cambria Math"/>
                          </a:rPr>
                          <m:t>sys</m:t>
                        </m:r>
                      </m:sub>
                    </m:sSub>
                  </m:oMath>
                </a14:m>
                <a:r>
                  <a:rPr lang="en-US" sz="1800" dirty="0"/>
                  <a:t>, </a:t>
                </a:r>
                <a14:m>
                  <m:oMath xmlns:m="http://schemas.openxmlformats.org/officeDocument/2006/math">
                    <m:r>
                      <a:rPr lang="en-US" sz="1800" i="1" dirty="0" smtClean="0">
                        <a:latin typeface="Cambria Math"/>
                        <a:ea typeface="Cambria Math"/>
                      </a:rPr>
                      <m:t>↑</m:t>
                    </m:r>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oMath>
                </a14:m>
                <a:endParaRPr lang="en-US" sz="1800" dirty="0"/>
              </a:p>
            </p:txBody>
          </p:sp>
        </mc:Choice>
        <mc:Fallback>
          <p:sp>
            <p:nvSpPr>
              <p:cNvPr id="2" name="Rectangle 1"/>
              <p:cNvSpPr>
                <a:spLocks noRot="1" noChangeAspect="1" noMove="1" noResize="1" noEditPoints="1" noAdjustHandles="1" noChangeArrowheads="1" noChangeShapeType="1" noTextEdit="1"/>
              </p:cNvSpPr>
              <p:nvPr/>
            </p:nvSpPr>
            <p:spPr>
              <a:xfrm>
                <a:off x="755576" y="3789040"/>
                <a:ext cx="1671740" cy="394852"/>
              </a:xfrm>
              <a:prstGeom prst="rect">
                <a:avLst/>
              </a:prstGeom>
              <a:blipFill>
                <a:blip r:embed="rId4"/>
                <a:stretch>
                  <a:fillRect t="-9375" b="-18750"/>
                </a:stretch>
              </a:blipFill>
              <a:ln>
                <a:noFill/>
              </a:ln>
            </p:spPr>
            <p:txBody>
              <a:bodyPr/>
              <a:lstStyle/>
              <a:p>
                <a:r>
                  <a:rPr lang="en-VI">
                    <a:noFill/>
                  </a:rPr>
                  <a:t> </a:t>
                </a:r>
              </a:p>
            </p:txBody>
          </p:sp>
        </mc:Fallback>
      </mc:AlternateContent>
      <p:sp>
        <p:nvSpPr>
          <p:cNvPr id="7" name="TextBox 6"/>
          <p:cNvSpPr txBox="1"/>
          <p:nvPr/>
        </p:nvSpPr>
        <p:spPr>
          <a:xfrm rot="16200000">
            <a:off x="-894508" y="5094319"/>
            <a:ext cx="2467849"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a:latin typeface="+mn-lt"/>
                <a:cs typeface="Franklin Gothic Book"/>
              </a:rPr>
              <a:t>Calibration [-]</a:t>
            </a:r>
          </a:p>
        </p:txBody>
      </p:sp>
      <mc:AlternateContent xmlns:mc="http://schemas.openxmlformats.org/markup-compatibility/2006">
        <mc:Choice xmlns:a14="http://schemas.microsoft.com/office/drawing/2010/main" Requires="a14">
          <p:sp>
            <p:nvSpPr>
              <p:cNvPr id="8" name="Rectangle 7"/>
              <p:cNvSpPr/>
              <p:nvPr/>
            </p:nvSpPr>
            <p:spPr>
              <a:xfrm>
                <a:off x="2396204" y="3789040"/>
                <a:ext cx="1671740" cy="394852"/>
              </a:xfrm>
              <a:prstGeom prst="rect">
                <a:avLst/>
              </a:prstGeom>
            </p:spPr>
            <p:txBody>
              <a:bodyPr wrap="square">
                <a:spAutoFit/>
              </a:bodyPr>
              <a:lstStyle/>
              <a:p>
                <a:pPr marL="85725" lvl="1"/>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ea typeface="Cambria Math"/>
                          </a:rPr>
                          <m:t>↓</m:t>
                        </m:r>
                        <m:r>
                          <a:rPr lang="en-US" sz="1800" i="1" dirty="0">
                            <a:latin typeface="Cambria Math"/>
                          </a:rPr>
                          <m:t>𝑃</m:t>
                        </m:r>
                      </m:e>
                      <m:sub>
                        <m:r>
                          <m:rPr>
                            <m:sty m:val="p"/>
                          </m:rPr>
                          <a:rPr lang="en-US" sz="1800" dirty="0">
                            <a:latin typeface="Cambria Math"/>
                          </a:rPr>
                          <m:t>sys</m:t>
                        </m:r>
                      </m:sub>
                    </m:sSub>
                  </m:oMath>
                </a14:m>
                <a:r>
                  <a:rPr lang="en-US" sz="1800" dirty="0"/>
                  <a:t>, </a:t>
                </a:r>
                <a14:m>
                  <m:oMath xmlns:m="http://schemas.openxmlformats.org/officeDocument/2006/math">
                    <m:r>
                      <a:rPr lang="en-US" sz="1800" i="1" dirty="0" smtClean="0">
                        <a:latin typeface="Cambria Math"/>
                        <a:ea typeface="Cambria Math"/>
                      </a:rPr>
                      <m:t>↑</m:t>
                    </m:r>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oMath>
                </a14:m>
                <a:endParaRPr lang="en-US" sz="1800" dirty="0"/>
              </a:p>
            </p:txBody>
          </p:sp>
        </mc:Choice>
        <mc:Fallback>
          <p:sp>
            <p:nvSpPr>
              <p:cNvPr id="8" name="Rectangle 7"/>
              <p:cNvSpPr>
                <a:spLocks noRot="1" noChangeAspect="1" noMove="1" noResize="1" noEditPoints="1" noAdjustHandles="1" noChangeArrowheads="1" noChangeShapeType="1" noTextEdit="1"/>
              </p:cNvSpPr>
              <p:nvPr/>
            </p:nvSpPr>
            <p:spPr>
              <a:xfrm>
                <a:off x="2396204" y="3789040"/>
                <a:ext cx="1671740" cy="394852"/>
              </a:xfrm>
              <a:prstGeom prst="rect">
                <a:avLst/>
              </a:prstGeom>
              <a:blipFill>
                <a:blip r:embed="rId5"/>
                <a:stretch>
                  <a:fillRect t="-9375" b="-18750"/>
                </a:stretch>
              </a:blipFill>
            </p:spPr>
            <p:txBody>
              <a:bodyPr/>
              <a:lstStyle/>
              <a:p>
                <a:r>
                  <a:rPr lang="en-VI">
                    <a:noFill/>
                  </a:rPr>
                  <a:t> </a:t>
                </a:r>
              </a:p>
            </p:txBody>
          </p:sp>
        </mc:Fallback>
      </mc:AlternateContent>
      <mc:AlternateContent xmlns:mc="http://schemas.openxmlformats.org/markup-compatibility/2006">
        <mc:Choice xmlns:a14="http://schemas.microsoft.com/office/drawing/2010/main" Requires="a14">
          <p:sp>
            <p:nvSpPr>
              <p:cNvPr id="9" name="Rectangle 8"/>
              <p:cNvSpPr/>
              <p:nvPr/>
            </p:nvSpPr>
            <p:spPr>
              <a:xfrm>
                <a:off x="3923928" y="3789040"/>
                <a:ext cx="1671740" cy="394852"/>
              </a:xfrm>
              <a:prstGeom prst="rect">
                <a:avLst/>
              </a:prstGeom>
            </p:spPr>
            <p:txBody>
              <a:bodyPr wrap="square">
                <a:spAutoFit/>
              </a:bodyPr>
              <a:lstStyle/>
              <a:p>
                <a:pPr marL="85725" lvl="1"/>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ea typeface="Cambria Math"/>
                          </a:rPr>
                          <m:t>↓</m:t>
                        </m:r>
                        <m:r>
                          <a:rPr lang="en-US" sz="1800" i="1" dirty="0">
                            <a:latin typeface="Cambria Math"/>
                          </a:rPr>
                          <m:t>𝑃</m:t>
                        </m:r>
                      </m:e>
                      <m:sub>
                        <m:r>
                          <m:rPr>
                            <m:sty m:val="p"/>
                          </m:rPr>
                          <a:rPr lang="en-US" sz="1800" dirty="0">
                            <a:latin typeface="Cambria Math"/>
                          </a:rPr>
                          <m:t>sys</m:t>
                        </m:r>
                      </m:sub>
                    </m:sSub>
                  </m:oMath>
                </a14:m>
                <a:r>
                  <a:rPr lang="en-US" sz="1800" dirty="0"/>
                  <a:t>,</a:t>
                </a:r>
                <a:r>
                  <a:rPr lang="en-US" sz="1750" dirty="0"/>
                  <a:t> </a:t>
                </a:r>
                <a14:m>
                  <m:oMath xmlns:m="http://schemas.openxmlformats.org/officeDocument/2006/math">
                    <m:r>
                      <a:rPr lang="en-US" sz="1750" i="1" dirty="0" smtClean="0">
                        <a:latin typeface="Cambria Math"/>
                        <a:ea typeface="Cambria Math"/>
                      </a:rPr>
                      <m:t>=</m:t>
                    </m:r>
                    <m:sSub>
                      <m:sSubPr>
                        <m:ctrlPr>
                          <a:rPr lang="en-US" sz="1750" i="1" dirty="0">
                            <a:latin typeface="Cambria Math" panose="02040503050406030204" pitchFamily="18" charset="0"/>
                          </a:rPr>
                        </m:ctrlPr>
                      </m:sSubPr>
                      <m:e>
                        <m:r>
                          <a:rPr lang="en-US" sz="1750" i="1" dirty="0">
                            <a:latin typeface="Cambria Math"/>
                          </a:rPr>
                          <m:t>𝑉</m:t>
                        </m:r>
                      </m:e>
                      <m:sub>
                        <m:r>
                          <m:rPr>
                            <m:sty m:val="p"/>
                          </m:rPr>
                          <a:rPr lang="en-US" sz="1750" dirty="0">
                            <a:latin typeface="Cambria Math"/>
                          </a:rPr>
                          <m:t>inlet</m:t>
                        </m:r>
                      </m:sub>
                    </m:sSub>
                  </m:oMath>
                </a14:m>
                <a:endParaRPr lang="en-US" sz="1750" dirty="0"/>
              </a:p>
            </p:txBody>
          </p:sp>
        </mc:Choice>
        <mc:Fallback>
          <p:sp>
            <p:nvSpPr>
              <p:cNvPr id="9" name="Rectangle 8"/>
              <p:cNvSpPr>
                <a:spLocks noRot="1" noChangeAspect="1" noMove="1" noResize="1" noEditPoints="1" noAdjustHandles="1" noChangeArrowheads="1" noChangeShapeType="1" noTextEdit="1"/>
              </p:cNvSpPr>
              <p:nvPr/>
            </p:nvSpPr>
            <p:spPr>
              <a:xfrm>
                <a:off x="3923928" y="3789040"/>
                <a:ext cx="1671740" cy="394852"/>
              </a:xfrm>
              <a:prstGeom prst="rect">
                <a:avLst/>
              </a:prstGeom>
              <a:blipFill>
                <a:blip r:embed="rId6"/>
                <a:stretch>
                  <a:fillRect t="-9375" b="-18750"/>
                </a:stretch>
              </a:blipFill>
            </p:spPr>
            <p:txBody>
              <a:bodyPr/>
              <a:lstStyle/>
              <a:p>
                <a:r>
                  <a:rPr lang="en-VI">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5508104" y="3789040"/>
                <a:ext cx="1671740" cy="394852"/>
              </a:xfrm>
              <a:prstGeom prst="rect">
                <a:avLst/>
              </a:prstGeom>
            </p:spPr>
            <p:txBody>
              <a:bodyPr wrap="square">
                <a:spAutoFit/>
              </a:bodyPr>
              <a:lstStyle/>
              <a:p>
                <a:pPr marL="85725" lvl="1"/>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ea typeface="Cambria Math"/>
                          </a:rPr>
                          <m:t>↑</m:t>
                        </m:r>
                        <m:r>
                          <a:rPr lang="en-US" sz="1800" i="1" dirty="0">
                            <a:latin typeface="Cambria Math"/>
                          </a:rPr>
                          <m:t>𝑃</m:t>
                        </m:r>
                      </m:e>
                      <m:sub>
                        <m:r>
                          <m:rPr>
                            <m:sty m:val="p"/>
                          </m:rPr>
                          <a:rPr lang="en-US" sz="1800" dirty="0">
                            <a:latin typeface="Cambria Math"/>
                          </a:rPr>
                          <m:t>sys</m:t>
                        </m:r>
                      </m:sub>
                    </m:sSub>
                  </m:oMath>
                </a14:m>
                <a:r>
                  <a:rPr lang="en-US" sz="1800" dirty="0"/>
                  <a:t>, </a:t>
                </a:r>
                <a14:m>
                  <m:oMath xmlns:m="http://schemas.openxmlformats.org/officeDocument/2006/math">
                    <m:r>
                      <a:rPr lang="en-US" sz="1800" i="1" dirty="0" smtClean="0">
                        <a:latin typeface="Cambria Math"/>
                        <a:ea typeface="Cambria Math"/>
                      </a:rPr>
                      <m:t>↑</m:t>
                    </m:r>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oMath>
                </a14:m>
                <a:endParaRPr lang="en-US" sz="1800" dirty="0"/>
              </a:p>
            </p:txBody>
          </p:sp>
        </mc:Choice>
        <mc:Fallback>
          <p:sp>
            <p:nvSpPr>
              <p:cNvPr id="10" name="Rectangle 9"/>
              <p:cNvSpPr>
                <a:spLocks noRot="1" noChangeAspect="1" noMove="1" noResize="1" noEditPoints="1" noAdjustHandles="1" noChangeArrowheads="1" noChangeShapeType="1" noTextEdit="1"/>
              </p:cNvSpPr>
              <p:nvPr/>
            </p:nvSpPr>
            <p:spPr>
              <a:xfrm>
                <a:off x="5508104" y="3789040"/>
                <a:ext cx="1671740" cy="394852"/>
              </a:xfrm>
              <a:prstGeom prst="rect">
                <a:avLst/>
              </a:prstGeom>
              <a:blipFill>
                <a:blip r:embed="rId7"/>
                <a:stretch>
                  <a:fillRect t="-9375" b="-18750"/>
                </a:stretch>
              </a:blipFill>
            </p:spPr>
            <p:txBody>
              <a:bodyPr/>
              <a:lstStyle/>
              <a:p>
                <a:r>
                  <a:rPr lang="en-VI">
                    <a:noFill/>
                  </a:rPr>
                  <a:t> </a:t>
                </a:r>
              </a:p>
            </p:txBody>
          </p:sp>
        </mc:Fallback>
      </mc:AlternateContent>
      <mc:AlternateContent xmlns:mc="http://schemas.openxmlformats.org/markup-compatibility/2006">
        <mc:Choice xmlns:a14="http://schemas.microsoft.com/office/drawing/2010/main" Requires="a14">
          <p:sp>
            <p:nvSpPr>
              <p:cNvPr id="11" name="Rectangle 10"/>
              <p:cNvSpPr/>
              <p:nvPr/>
            </p:nvSpPr>
            <p:spPr>
              <a:xfrm>
                <a:off x="7092280" y="3789040"/>
                <a:ext cx="1671740" cy="394852"/>
              </a:xfrm>
              <a:prstGeom prst="rect">
                <a:avLst/>
              </a:prstGeom>
            </p:spPr>
            <p:txBody>
              <a:bodyPr wrap="square">
                <a:spAutoFit/>
              </a:bodyPr>
              <a:lstStyle/>
              <a:p>
                <a:pPr marL="85725" lvl="1"/>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ea typeface="Cambria Math"/>
                          </a:rPr>
                          <m:t>↑</m:t>
                        </m:r>
                        <m:r>
                          <a:rPr lang="en-US" sz="1800" i="1" dirty="0">
                            <a:latin typeface="Cambria Math"/>
                          </a:rPr>
                          <m:t>𝑃</m:t>
                        </m:r>
                      </m:e>
                      <m:sub>
                        <m:r>
                          <m:rPr>
                            <m:sty m:val="p"/>
                          </m:rPr>
                          <a:rPr lang="en-US" sz="1800" dirty="0">
                            <a:latin typeface="Cambria Math"/>
                          </a:rPr>
                          <m:t>sys</m:t>
                        </m:r>
                      </m:sub>
                    </m:sSub>
                  </m:oMath>
                </a14:m>
                <a:r>
                  <a:rPr lang="en-US" sz="1800" dirty="0"/>
                  <a:t>, </a:t>
                </a:r>
                <a14:m>
                  <m:oMath xmlns:m="http://schemas.openxmlformats.org/officeDocument/2006/math">
                    <m:r>
                      <a:rPr lang="en-US" sz="1800" i="1" dirty="0">
                        <a:latin typeface="Cambria Math"/>
                        <a:ea typeface="Cambria Math"/>
                      </a:rPr>
                      <m:t>=</m:t>
                    </m:r>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oMath>
                </a14:m>
                <a:endParaRPr lang="en-US" sz="1800" dirty="0"/>
              </a:p>
            </p:txBody>
          </p:sp>
        </mc:Choice>
        <mc:Fallback>
          <p:sp>
            <p:nvSpPr>
              <p:cNvPr id="11" name="Rectangle 10"/>
              <p:cNvSpPr>
                <a:spLocks noRot="1" noChangeAspect="1" noMove="1" noResize="1" noEditPoints="1" noAdjustHandles="1" noChangeArrowheads="1" noChangeShapeType="1" noTextEdit="1"/>
              </p:cNvSpPr>
              <p:nvPr/>
            </p:nvSpPr>
            <p:spPr>
              <a:xfrm>
                <a:off x="7092280" y="3789040"/>
                <a:ext cx="1671740" cy="394852"/>
              </a:xfrm>
              <a:prstGeom prst="rect">
                <a:avLst/>
              </a:prstGeom>
              <a:blipFill>
                <a:blip r:embed="rId8"/>
                <a:stretch>
                  <a:fillRect t="-9375" b="-18750"/>
                </a:stretch>
              </a:blipFill>
            </p:spPr>
            <p:txBody>
              <a:bodyPr/>
              <a:lstStyle/>
              <a:p>
                <a:r>
                  <a:rPr lang="en-VI">
                    <a:noFill/>
                  </a:rPr>
                  <a:t> </a:t>
                </a:r>
              </a:p>
            </p:txBody>
          </p:sp>
        </mc:Fallback>
      </mc:AlternateContent>
      <p:pic>
        <p:nvPicPr>
          <p:cNvPr id="29" name="Picture 28">
            <a:extLst>
              <a:ext uri="{FF2B5EF4-FFF2-40B4-BE49-F238E27FC236}">
                <a16:creationId xmlns:a16="http://schemas.microsoft.com/office/drawing/2014/main" id="{F41FEB60-B50E-4E1B-A26D-1BC72E663D57}"/>
              </a:ext>
            </a:extLst>
          </p:cNvPr>
          <p:cNvPicPr>
            <a:picLocks noChangeAspect="1"/>
          </p:cNvPicPr>
          <p:nvPr/>
        </p:nvPicPr>
        <p:blipFill rotWithShape="1">
          <a:blip r:embed="rId9"/>
          <a:srcRect l="8809" t="18738" b="7396"/>
          <a:stretch/>
        </p:blipFill>
        <p:spPr>
          <a:xfrm>
            <a:off x="718513" y="1556792"/>
            <a:ext cx="1909272" cy="2195158"/>
          </a:xfrm>
          <a:prstGeom prst="rect">
            <a:avLst/>
          </a:prstGeom>
        </p:spPr>
      </p:pic>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A67FF24A-1E5A-4119-AE9A-AE15E95257D8}"/>
                  </a:ext>
                </a:extLst>
              </p:cNvPr>
              <p:cNvSpPr/>
              <p:nvPr/>
            </p:nvSpPr>
            <p:spPr>
              <a:xfrm>
                <a:off x="2957449" y="2001528"/>
                <a:ext cx="2365006" cy="671851"/>
              </a:xfrm>
              <a:prstGeom prst="rect">
                <a:avLst/>
              </a:prstGeom>
            </p:spPr>
            <p:txBody>
              <a:bodyPr wrap="non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p:sp>
            <p:nvSpPr>
              <p:cNvPr id="30" name="Rectangle 29">
                <a:extLst>
                  <a:ext uri="{FF2B5EF4-FFF2-40B4-BE49-F238E27FC236}">
                    <a16:creationId xmlns:a16="http://schemas.microsoft.com/office/drawing/2014/main" id="{A67FF24A-1E5A-4119-AE9A-AE15E95257D8}"/>
                  </a:ext>
                </a:extLst>
              </p:cNvPr>
              <p:cNvSpPr>
                <a:spLocks noRot="1" noChangeAspect="1" noMove="1" noResize="1" noEditPoints="1" noAdjustHandles="1" noChangeArrowheads="1" noChangeShapeType="1" noTextEdit="1"/>
              </p:cNvSpPr>
              <p:nvPr/>
            </p:nvSpPr>
            <p:spPr>
              <a:xfrm>
                <a:off x="2957449" y="2001528"/>
                <a:ext cx="2365006" cy="671851"/>
              </a:xfrm>
              <a:prstGeom prst="rect">
                <a:avLst/>
              </a:prstGeom>
              <a:blipFill>
                <a:blip r:embed="rId10"/>
                <a:stretch>
                  <a:fillRect b="-901"/>
                </a:stretch>
              </a:blipFill>
            </p:spPr>
            <p:txBody>
              <a:bodyPr/>
              <a:lstStyle/>
              <a:p>
                <a:r>
                  <a:rPr lang="en-VI">
                    <a:noFill/>
                  </a:rPr>
                  <a:t> </a:t>
                </a:r>
              </a:p>
            </p:txBody>
          </p:sp>
        </mc:Fallback>
      </mc:AlternateContent>
      <p:sp>
        <p:nvSpPr>
          <p:cNvPr id="39" name="TextBox 38">
            <a:extLst>
              <a:ext uri="{FF2B5EF4-FFF2-40B4-BE49-F238E27FC236}">
                <a16:creationId xmlns:a16="http://schemas.microsoft.com/office/drawing/2014/main" id="{ACA3AF30-961A-45C3-9448-93513BAA007A}"/>
              </a:ext>
            </a:extLst>
          </p:cNvPr>
          <p:cNvSpPr txBox="1"/>
          <p:nvPr/>
        </p:nvSpPr>
        <p:spPr>
          <a:xfrm>
            <a:off x="6682146" y="2276872"/>
            <a:ext cx="2210334"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Scheme</a:t>
            </a:r>
          </a:p>
        </p:txBody>
      </p:sp>
      <p:pic>
        <p:nvPicPr>
          <p:cNvPr id="40" name="Picture 2" descr="W:\project\stars\workspace\RND\SB-RND-ACT-006-13\WD41\projects\temp\wd41-all\figures\defense\figures\plotCalibInfo.png">
            <a:extLst>
              <a:ext uri="{FF2B5EF4-FFF2-40B4-BE49-F238E27FC236}">
                <a16:creationId xmlns:a16="http://schemas.microsoft.com/office/drawing/2014/main" id="{68B54ABD-9152-4240-9926-9826E496EA4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0354" t="2609" r="50007" b="88785"/>
          <a:stretch/>
        </p:blipFill>
        <p:spPr bwMode="auto">
          <a:xfrm>
            <a:off x="6682145" y="2852392"/>
            <a:ext cx="1634271" cy="45248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9FDC00DA-A0BE-421B-846D-70E7B0D7B479}"/>
              </a:ext>
            </a:extLst>
          </p:cNvPr>
          <p:cNvSpPr txBox="1"/>
          <p:nvPr/>
        </p:nvSpPr>
        <p:spPr>
          <a:xfrm>
            <a:off x="1115617" y="6358477"/>
            <a:ext cx="7200800" cy="31088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Informativeness</a:t>
            </a:r>
            <a:r>
              <a:rPr lang="en-US" sz="2000" b="1" kern="1000" spc="30" dirty="0">
                <a:latin typeface="+mn-lt"/>
                <a:cs typeface="Franklin Gothic Book"/>
              </a:rPr>
              <a:t> [-]</a:t>
            </a:r>
          </a:p>
        </p:txBody>
      </p:sp>
    </p:spTree>
    <p:extLst>
      <p:ext uri="{BB962C8B-B14F-4D97-AF65-F5344CB8AC3E}">
        <p14:creationId xmlns:p14="http://schemas.microsoft.com/office/powerpoint/2010/main" val="317318953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D5341E7-B09B-473D-9C13-42CB5D732124}"/>
              </a:ext>
            </a:extLst>
          </p:cNvPr>
          <p:cNvPicPr>
            <a:picLocks noChangeAspect="1"/>
          </p:cNvPicPr>
          <p:nvPr/>
        </p:nvPicPr>
        <p:blipFill rotWithShape="1">
          <a:blip r:embed="rId3"/>
          <a:srcRect l="2750" t="18500" b="8808"/>
          <a:stretch/>
        </p:blipFill>
        <p:spPr>
          <a:xfrm>
            <a:off x="499321" y="4248124"/>
            <a:ext cx="8609754" cy="2160240"/>
          </a:xfrm>
          <a:prstGeom prst="rect">
            <a:avLst/>
          </a:prstGeom>
        </p:spPr>
      </p:pic>
      <p:sp>
        <p:nvSpPr>
          <p:cNvPr id="3" name="Title 2"/>
          <p:cNvSpPr>
            <a:spLocks noGrp="1"/>
          </p:cNvSpPr>
          <p:nvPr>
            <p:ph type="title"/>
          </p:nvPr>
        </p:nvSpPr>
        <p:spPr/>
        <p:txBody>
          <a:bodyPr/>
          <a:lstStyle/>
          <a:p>
            <a:r>
              <a:rPr lang="en-US" dirty="0"/>
              <a:t>Removing highly Correlated parameter and keeping it at its prior range give a compromise</a:t>
            </a:r>
          </a:p>
        </p:txBody>
      </p:sp>
      <p:pic>
        <p:nvPicPr>
          <p:cNvPr id="24" name="Picture 2" descr="W:\project\stars\workspace\RND\SB-RND-ACT-006-13\WD41\projects\temp\wd41-all\figures\defense\figures\plotCalibInfo.png">
            <a:extLst>
              <a:ext uri="{FF2B5EF4-FFF2-40B4-BE49-F238E27FC236}">
                <a16:creationId xmlns:a16="http://schemas.microsoft.com/office/drawing/2014/main" id="{649D5A18-876A-4E89-808D-50FA81E4CD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711" t="2609" r="21909" b="88785"/>
          <a:stretch/>
        </p:blipFill>
        <p:spPr bwMode="auto">
          <a:xfrm>
            <a:off x="6588223" y="3336554"/>
            <a:ext cx="2444817" cy="45248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3BF7AAC-0D42-47D7-A35B-BAC9D9E72AF7}"/>
              </a:ext>
            </a:extLst>
          </p:cNvPr>
          <p:cNvSpPr txBox="1"/>
          <p:nvPr/>
        </p:nvSpPr>
        <p:spPr>
          <a:xfrm rot="16200000">
            <a:off x="-894508" y="5094319"/>
            <a:ext cx="2467849"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a:latin typeface="+mn-lt"/>
                <a:cs typeface="Franklin Gothic Book"/>
              </a:rPr>
              <a:t>Calibration [-]</a:t>
            </a:r>
          </a:p>
        </p:txBody>
      </p:sp>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DC9230BF-B3F0-4A30-9E69-A65D6FE76353}"/>
                  </a:ext>
                </a:extLst>
              </p:cNvPr>
              <p:cNvSpPr/>
              <p:nvPr/>
            </p:nvSpPr>
            <p:spPr>
              <a:xfrm>
                <a:off x="755576" y="3789040"/>
                <a:ext cx="1671740" cy="394852"/>
              </a:xfrm>
              <a:prstGeom prst="rect">
                <a:avLst/>
              </a:prstGeom>
              <a:ln>
                <a:noFill/>
              </a:ln>
            </p:spPr>
            <p:txBody>
              <a:bodyPr wrap="square">
                <a:spAutoFit/>
              </a:bodyPr>
              <a:lstStyle/>
              <a:p>
                <a:pPr marL="85725" lvl="1"/>
                <a14:m>
                  <m:oMath xmlns:m="http://schemas.openxmlformats.org/officeDocument/2006/math">
                    <m:sSub>
                      <m:sSubPr>
                        <m:ctrlPr>
                          <a:rPr lang="en-US" sz="1800" i="1" dirty="0">
                            <a:latin typeface="Cambria Math" panose="02040503050406030204" pitchFamily="18" charset="0"/>
                          </a:rPr>
                        </m:ctrlPr>
                      </m:sSubPr>
                      <m:e>
                        <m:r>
                          <a:rPr lang="en-US" sz="1800" b="0" i="1" dirty="0" smtClean="0">
                            <a:latin typeface="Cambria Math"/>
                          </a:rPr>
                          <m:t>=</m:t>
                        </m:r>
                        <m:r>
                          <a:rPr lang="en-US" sz="1800" i="1" dirty="0">
                            <a:latin typeface="Cambria Math"/>
                          </a:rPr>
                          <m:t>𝑃</m:t>
                        </m:r>
                      </m:e>
                      <m:sub>
                        <m:r>
                          <m:rPr>
                            <m:sty m:val="p"/>
                          </m:rPr>
                          <a:rPr lang="en-US" sz="1800" dirty="0">
                            <a:latin typeface="Cambria Math"/>
                          </a:rPr>
                          <m:t>sys</m:t>
                        </m:r>
                      </m:sub>
                    </m:sSub>
                  </m:oMath>
                </a14:m>
                <a:r>
                  <a:rPr lang="en-US" sz="1800" dirty="0"/>
                  <a:t>, </a:t>
                </a:r>
                <a14:m>
                  <m:oMath xmlns:m="http://schemas.openxmlformats.org/officeDocument/2006/math">
                    <m:r>
                      <a:rPr lang="en-US" sz="1800" i="1" dirty="0" smtClean="0">
                        <a:latin typeface="Cambria Math"/>
                        <a:ea typeface="Cambria Math"/>
                      </a:rPr>
                      <m:t>↑</m:t>
                    </m:r>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oMath>
                </a14:m>
                <a:endParaRPr lang="en-US" sz="1800" dirty="0"/>
              </a:p>
            </p:txBody>
          </p:sp>
        </mc:Choice>
        <mc:Fallback>
          <p:sp>
            <p:nvSpPr>
              <p:cNvPr id="26" name="Rectangle 25">
                <a:extLst>
                  <a:ext uri="{FF2B5EF4-FFF2-40B4-BE49-F238E27FC236}">
                    <a16:creationId xmlns:a16="http://schemas.microsoft.com/office/drawing/2014/main" id="{DC9230BF-B3F0-4A30-9E69-A65D6FE76353}"/>
                  </a:ext>
                </a:extLst>
              </p:cNvPr>
              <p:cNvSpPr>
                <a:spLocks noRot="1" noChangeAspect="1" noMove="1" noResize="1" noEditPoints="1" noAdjustHandles="1" noChangeArrowheads="1" noChangeShapeType="1" noTextEdit="1"/>
              </p:cNvSpPr>
              <p:nvPr/>
            </p:nvSpPr>
            <p:spPr>
              <a:xfrm>
                <a:off x="755576" y="3789040"/>
                <a:ext cx="1671740" cy="394852"/>
              </a:xfrm>
              <a:prstGeom prst="rect">
                <a:avLst/>
              </a:prstGeom>
              <a:blipFill>
                <a:blip r:embed="rId5"/>
                <a:stretch>
                  <a:fillRect t="-9375" b="-18750"/>
                </a:stretch>
              </a:blipFill>
              <a:ln>
                <a:noFill/>
              </a:ln>
            </p:spPr>
            <p:txBody>
              <a:bodyPr/>
              <a:lstStyle/>
              <a:p>
                <a:r>
                  <a:rPr lang="en-VI">
                    <a:noFill/>
                  </a:rPr>
                  <a:t> </a:t>
                </a:r>
              </a:p>
            </p:txBody>
          </p:sp>
        </mc:Fallback>
      </mc:AlternateContent>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9BE3A516-62D5-4624-867D-BB02F0D5B27A}"/>
                  </a:ext>
                </a:extLst>
              </p:cNvPr>
              <p:cNvSpPr/>
              <p:nvPr/>
            </p:nvSpPr>
            <p:spPr>
              <a:xfrm>
                <a:off x="2396204" y="3789040"/>
                <a:ext cx="1671740" cy="394852"/>
              </a:xfrm>
              <a:prstGeom prst="rect">
                <a:avLst/>
              </a:prstGeom>
            </p:spPr>
            <p:txBody>
              <a:bodyPr wrap="square">
                <a:spAutoFit/>
              </a:bodyPr>
              <a:lstStyle/>
              <a:p>
                <a:pPr marL="85725" lvl="1"/>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ea typeface="Cambria Math"/>
                          </a:rPr>
                          <m:t>↓</m:t>
                        </m:r>
                        <m:r>
                          <a:rPr lang="en-US" sz="1800" i="1" dirty="0">
                            <a:latin typeface="Cambria Math"/>
                          </a:rPr>
                          <m:t>𝑃</m:t>
                        </m:r>
                      </m:e>
                      <m:sub>
                        <m:r>
                          <m:rPr>
                            <m:sty m:val="p"/>
                          </m:rPr>
                          <a:rPr lang="en-US" sz="1800" dirty="0">
                            <a:latin typeface="Cambria Math"/>
                          </a:rPr>
                          <m:t>sys</m:t>
                        </m:r>
                      </m:sub>
                    </m:sSub>
                  </m:oMath>
                </a14:m>
                <a:r>
                  <a:rPr lang="en-US" sz="1800" dirty="0"/>
                  <a:t>, </a:t>
                </a:r>
                <a14:m>
                  <m:oMath xmlns:m="http://schemas.openxmlformats.org/officeDocument/2006/math">
                    <m:r>
                      <a:rPr lang="en-US" sz="1800" i="1" dirty="0" smtClean="0">
                        <a:latin typeface="Cambria Math"/>
                        <a:ea typeface="Cambria Math"/>
                      </a:rPr>
                      <m:t>↑</m:t>
                    </m:r>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oMath>
                </a14:m>
                <a:endParaRPr lang="en-US" sz="1800" dirty="0"/>
              </a:p>
            </p:txBody>
          </p:sp>
        </mc:Choice>
        <mc:Fallback>
          <p:sp>
            <p:nvSpPr>
              <p:cNvPr id="27" name="Rectangle 26">
                <a:extLst>
                  <a:ext uri="{FF2B5EF4-FFF2-40B4-BE49-F238E27FC236}">
                    <a16:creationId xmlns:a16="http://schemas.microsoft.com/office/drawing/2014/main" id="{9BE3A516-62D5-4624-867D-BB02F0D5B27A}"/>
                  </a:ext>
                </a:extLst>
              </p:cNvPr>
              <p:cNvSpPr>
                <a:spLocks noRot="1" noChangeAspect="1" noMove="1" noResize="1" noEditPoints="1" noAdjustHandles="1" noChangeArrowheads="1" noChangeShapeType="1" noTextEdit="1"/>
              </p:cNvSpPr>
              <p:nvPr/>
            </p:nvSpPr>
            <p:spPr>
              <a:xfrm>
                <a:off x="2396204" y="3789040"/>
                <a:ext cx="1671740" cy="394852"/>
              </a:xfrm>
              <a:prstGeom prst="rect">
                <a:avLst/>
              </a:prstGeom>
              <a:blipFill>
                <a:blip r:embed="rId6"/>
                <a:stretch>
                  <a:fillRect t="-9375" b="-18750"/>
                </a:stretch>
              </a:blipFill>
            </p:spPr>
            <p:txBody>
              <a:bodyPr/>
              <a:lstStyle/>
              <a:p>
                <a:r>
                  <a:rPr lang="en-VI">
                    <a:noFill/>
                  </a:rPr>
                  <a:t> </a:t>
                </a:r>
              </a:p>
            </p:txBody>
          </p:sp>
        </mc:Fallback>
      </mc:AlternateContent>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72D0CB47-FAE8-46C9-B0C0-7FAC925F0967}"/>
                  </a:ext>
                </a:extLst>
              </p:cNvPr>
              <p:cNvSpPr/>
              <p:nvPr/>
            </p:nvSpPr>
            <p:spPr>
              <a:xfrm>
                <a:off x="3923928" y="3789040"/>
                <a:ext cx="1671740" cy="394852"/>
              </a:xfrm>
              <a:prstGeom prst="rect">
                <a:avLst/>
              </a:prstGeom>
            </p:spPr>
            <p:txBody>
              <a:bodyPr wrap="square">
                <a:spAutoFit/>
              </a:bodyPr>
              <a:lstStyle/>
              <a:p>
                <a:pPr marL="85725" lvl="1"/>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ea typeface="Cambria Math"/>
                          </a:rPr>
                          <m:t>↓</m:t>
                        </m:r>
                        <m:r>
                          <a:rPr lang="en-US" sz="1800" i="1" dirty="0">
                            <a:latin typeface="Cambria Math"/>
                          </a:rPr>
                          <m:t>𝑃</m:t>
                        </m:r>
                      </m:e>
                      <m:sub>
                        <m:r>
                          <m:rPr>
                            <m:sty m:val="p"/>
                          </m:rPr>
                          <a:rPr lang="en-US" sz="1800" dirty="0">
                            <a:latin typeface="Cambria Math"/>
                          </a:rPr>
                          <m:t>sys</m:t>
                        </m:r>
                      </m:sub>
                    </m:sSub>
                  </m:oMath>
                </a14:m>
                <a:r>
                  <a:rPr lang="en-US" sz="1800" dirty="0"/>
                  <a:t>,</a:t>
                </a:r>
                <a:r>
                  <a:rPr lang="en-US" sz="1750" dirty="0"/>
                  <a:t> </a:t>
                </a:r>
                <a14:m>
                  <m:oMath xmlns:m="http://schemas.openxmlformats.org/officeDocument/2006/math">
                    <m:r>
                      <a:rPr lang="en-US" sz="1750" i="1" dirty="0" smtClean="0">
                        <a:latin typeface="Cambria Math"/>
                        <a:ea typeface="Cambria Math"/>
                      </a:rPr>
                      <m:t>=</m:t>
                    </m:r>
                    <m:sSub>
                      <m:sSubPr>
                        <m:ctrlPr>
                          <a:rPr lang="en-US" sz="1750" i="1" dirty="0">
                            <a:latin typeface="Cambria Math" panose="02040503050406030204" pitchFamily="18" charset="0"/>
                          </a:rPr>
                        </m:ctrlPr>
                      </m:sSubPr>
                      <m:e>
                        <m:r>
                          <a:rPr lang="en-US" sz="1750" i="1" dirty="0">
                            <a:latin typeface="Cambria Math"/>
                          </a:rPr>
                          <m:t>𝑉</m:t>
                        </m:r>
                      </m:e>
                      <m:sub>
                        <m:r>
                          <m:rPr>
                            <m:sty m:val="p"/>
                          </m:rPr>
                          <a:rPr lang="en-US" sz="1750" dirty="0">
                            <a:latin typeface="Cambria Math"/>
                          </a:rPr>
                          <m:t>inlet</m:t>
                        </m:r>
                      </m:sub>
                    </m:sSub>
                  </m:oMath>
                </a14:m>
                <a:endParaRPr lang="en-US" sz="1750" dirty="0"/>
              </a:p>
            </p:txBody>
          </p:sp>
        </mc:Choice>
        <mc:Fallback>
          <p:sp>
            <p:nvSpPr>
              <p:cNvPr id="28" name="Rectangle 27">
                <a:extLst>
                  <a:ext uri="{FF2B5EF4-FFF2-40B4-BE49-F238E27FC236}">
                    <a16:creationId xmlns:a16="http://schemas.microsoft.com/office/drawing/2014/main" id="{72D0CB47-FAE8-46C9-B0C0-7FAC925F0967}"/>
                  </a:ext>
                </a:extLst>
              </p:cNvPr>
              <p:cNvSpPr>
                <a:spLocks noRot="1" noChangeAspect="1" noMove="1" noResize="1" noEditPoints="1" noAdjustHandles="1" noChangeArrowheads="1" noChangeShapeType="1" noTextEdit="1"/>
              </p:cNvSpPr>
              <p:nvPr/>
            </p:nvSpPr>
            <p:spPr>
              <a:xfrm>
                <a:off x="3923928" y="3789040"/>
                <a:ext cx="1671740" cy="394852"/>
              </a:xfrm>
              <a:prstGeom prst="rect">
                <a:avLst/>
              </a:prstGeom>
              <a:blipFill>
                <a:blip r:embed="rId7"/>
                <a:stretch>
                  <a:fillRect t="-9375" b="-18750"/>
                </a:stretch>
              </a:blipFill>
            </p:spPr>
            <p:txBody>
              <a:bodyPr/>
              <a:lstStyle/>
              <a:p>
                <a:r>
                  <a:rPr lang="en-VI">
                    <a:noFill/>
                  </a:rPr>
                  <a:t> </a:t>
                </a:r>
              </a:p>
            </p:txBody>
          </p:sp>
        </mc:Fallback>
      </mc:AlternateContent>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5CC27031-1372-4AAA-8D86-4807527F04A5}"/>
                  </a:ext>
                </a:extLst>
              </p:cNvPr>
              <p:cNvSpPr/>
              <p:nvPr/>
            </p:nvSpPr>
            <p:spPr>
              <a:xfrm>
                <a:off x="5508104" y="3789040"/>
                <a:ext cx="1671740" cy="394852"/>
              </a:xfrm>
              <a:prstGeom prst="rect">
                <a:avLst/>
              </a:prstGeom>
            </p:spPr>
            <p:txBody>
              <a:bodyPr wrap="square">
                <a:spAutoFit/>
              </a:bodyPr>
              <a:lstStyle/>
              <a:p>
                <a:pPr marL="85725" lvl="1"/>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ea typeface="Cambria Math"/>
                          </a:rPr>
                          <m:t>↑</m:t>
                        </m:r>
                        <m:r>
                          <a:rPr lang="en-US" sz="1800" i="1" dirty="0">
                            <a:latin typeface="Cambria Math"/>
                          </a:rPr>
                          <m:t>𝑃</m:t>
                        </m:r>
                      </m:e>
                      <m:sub>
                        <m:r>
                          <m:rPr>
                            <m:sty m:val="p"/>
                          </m:rPr>
                          <a:rPr lang="en-US" sz="1800" dirty="0">
                            <a:latin typeface="Cambria Math"/>
                          </a:rPr>
                          <m:t>sys</m:t>
                        </m:r>
                      </m:sub>
                    </m:sSub>
                  </m:oMath>
                </a14:m>
                <a:r>
                  <a:rPr lang="en-US" sz="1800" dirty="0"/>
                  <a:t>, </a:t>
                </a:r>
                <a14:m>
                  <m:oMath xmlns:m="http://schemas.openxmlformats.org/officeDocument/2006/math">
                    <m:r>
                      <a:rPr lang="en-US" sz="1800" i="1" dirty="0" smtClean="0">
                        <a:latin typeface="Cambria Math"/>
                        <a:ea typeface="Cambria Math"/>
                      </a:rPr>
                      <m:t>↑</m:t>
                    </m:r>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oMath>
                </a14:m>
                <a:endParaRPr lang="en-US" sz="1800" dirty="0"/>
              </a:p>
            </p:txBody>
          </p:sp>
        </mc:Choice>
        <mc:Fallback>
          <p:sp>
            <p:nvSpPr>
              <p:cNvPr id="29" name="Rectangle 28">
                <a:extLst>
                  <a:ext uri="{FF2B5EF4-FFF2-40B4-BE49-F238E27FC236}">
                    <a16:creationId xmlns:a16="http://schemas.microsoft.com/office/drawing/2014/main" id="{5CC27031-1372-4AAA-8D86-4807527F04A5}"/>
                  </a:ext>
                </a:extLst>
              </p:cNvPr>
              <p:cNvSpPr>
                <a:spLocks noRot="1" noChangeAspect="1" noMove="1" noResize="1" noEditPoints="1" noAdjustHandles="1" noChangeArrowheads="1" noChangeShapeType="1" noTextEdit="1"/>
              </p:cNvSpPr>
              <p:nvPr/>
            </p:nvSpPr>
            <p:spPr>
              <a:xfrm>
                <a:off x="5508104" y="3789040"/>
                <a:ext cx="1671740" cy="394852"/>
              </a:xfrm>
              <a:prstGeom prst="rect">
                <a:avLst/>
              </a:prstGeom>
              <a:blipFill>
                <a:blip r:embed="rId8"/>
                <a:stretch>
                  <a:fillRect t="-9375" b="-18750"/>
                </a:stretch>
              </a:blipFill>
            </p:spPr>
            <p:txBody>
              <a:bodyPr/>
              <a:lstStyle/>
              <a:p>
                <a:r>
                  <a:rPr lang="en-VI">
                    <a:noFill/>
                  </a:rPr>
                  <a:t> </a:t>
                </a:r>
              </a:p>
            </p:txBody>
          </p:sp>
        </mc:Fallback>
      </mc:AlternateContent>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B432544E-F988-4445-A343-0140C257F128}"/>
                  </a:ext>
                </a:extLst>
              </p:cNvPr>
              <p:cNvSpPr/>
              <p:nvPr/>
            </p:nvSpPr>
            <p:spPr>
              <a:xfrm>
                <a:off x="7092280" y="3789040"/>
                <a:ext cx="1671740" cy="394852"/>
              </a:xfrm>
              <a:prstGeom prst="rect">
                <a:avLst/>
              </a:prstGeom>
            </p:spPr>
            <p:txBody>
              <a:bodyPr wrap="square">
                <a:spAutoFit/>
              </a:bodyPr>
              <a:lstStyle/>
              <a:p>
                <a:pPr marL="85725" lvl="1"/>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ea typeface="Cambria Math"/>
                          </a:rPr>
                          <m:t>↑</m:t>
                        </m:r>
                        <m:r>
                          <a:rPr lang="en-US" sz="1800" i="1" dirty="0">
                            <a:latin typeface="Cambria Math"/>
                          </a:rPr>
                          <m:t>𝑃</m:t>
                        </m:r>
                      </m:e>
                      <m:sub>
                        <m:r>
                          <m:rPr>
                            <m:sty m:val="p"/>
                          </m:rPr>
                          <a:rPr lang="en-US" sz="1800" dirty="0">
                            <a:latin typeface="Cambria Math"/>
                          </a:rPr>
                          <m:t>sys</m:t>
                        </m:r>
                      </m:sub>
                    </m:sSub>
                  </m:oMath>
                </a14:m>
                <a:r>
                  <a:rPr lang="en-US" sz="1800" dirty="0"/>
                  <a:t>, </a:t>
                </a:r>
                <a14:m>
                  <m:oMath xmlns:m="http://schemas.openxmlformats.org/officeDocument/2006/math">
                    <m:r>
                      <a:rPr lang="en-US" sz="1800" i="1" dirty="0">
                        <a:latin typeface="Cambria Math"/>
                        <a:ea typeface="Cambria Math"/>
                      </a:rPr>
                      <m:t>=</m:t>
                    </m:r>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oMath>
                </a14:m>
                <a:endParaRPr lang="en-US" sz="1800" dirty="0"/>
              </a:p>
            </p:txBody>
          </p:sp>
        </mc:Choice>
        <mc:Fallback>
          <p:sp>
            <p:nvSpPr>
              <p:cNvPr id="30" name="Rectangle 29">
                <a:extLst>
                  <a:ext uri="{FF2B5EF4-FFF2-40B4-BE49-F238E27FC236}">
                    <a16:creationId xmlns:a16="http://schemas.microsoft.com/office/drawing/2014/main" id="{B432544E-F988-4445-A343-0140C257F128}"/>
                  </a:ext>
                </a:extLst>
              </p:cNvPr>
              <p:cNvSpPr>
                <a:spLocks noRot="1" noChangeAspect="1" noMove="1" noResize="1" noEditPoints="1" noAdjustHandles="1" noChangeArrowheads="1" noChangeShapeType="1" noTextEdit="1"/>
              </p:cNvSpPr>
              <p:nvPr/>
            </p:nvSpPr>
            <p:spPr>
              <a:xfrm>
                <a:off x="7092280" y="3789040"/>
                <a:ext cx="1671740" cy="394852"/>
              </a:xfrm>
              <a:prstGeom prst="rect">
                <a:avLst/>
              </a:prstGeom>
              <a:blipFill>
                <a:blip r:embed="rId9"/>
                <a:stretch>
                  <a:fillRect t="-9375" b="-18750"/>
                </a:stretch>
              </a:blipFill>
            </p:spPr>
            <p:txBody>
              <a:bodyPr/>
              <a:lstStyle/>
              <a:p>
                <a:r>
                  <a:rPr lang="en-VI">
                    <a:noFill/>
                  </a:rPr>
                  <a:t> </a:t>
                </a:r>
              </a:p>
            </p:txBody>
          </p:sp>
        </mc:Fallback>
      </mc:AlternateContent>
      <p:sp>
        <p:nvSpPr>
          <p:cNvPr id="32" name="TextBox 31">
            <a:extLst>
              <a:ext uri="{FF2B5EF4-FFF2-40B4-BE49-F238E27FC236}">
                <a16:creationId xmlns:a16="http://schemas.microsoft.com/office/drawing/2014/main" id="{01A14379-4523-4D1A-BDDA-B95FF0E66B92}"/>
              </a:ext>
            </a:extLst>
          </p:cNvPr>
          <p:cNvSpPr txBox="1"/>
          <p:nvPr/>
        </p:nvSpPr>
        <p:spPr>
          <a:xfrm>
            <a:off x="6682146" y="2276872"/>
            <a:ext cx="2210334"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Scheme</a:t>
            </a:r>
          </a:p>
        </p:txBody>
      </p:sp>
      <p:pic>
        <p:nvPicPr>
          <p:cNvPr id="33" name="Picture 2" descr="W:\project\stars\workspace\RND\SB-RND-ACT-006-13\WD41\projects\temp\wd41-all\figures\defense\figures\plotCalibInfo.png">
            <a:extLst>
              <a:ext uri="{FF2B5EF4-FFF2-40B4-BE49-F238E27FC236}">
                <a16:creationId xmlns:a16="http://schemas.microsoft.com/office/drawing/2014/main" id="{DE0EC9FF-B2CB-42AE-AAE6-B4DB2AA561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54" t="2609" r="50007" b="88785"/>
          <a:stretch/>
        </p:blipFill>
        <p:spPr bwMode="auto">
          <a:xfrm>
            <a:off x="6682145" y="2852392"/>
            <a:ext cx="1634271" cy="45248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4" name="Rectangle 33">
                <a:extLst>
                  <a:ext uri="{FF2B5EF4-FFF2-40B4-BE49-F238E27FC236}">
                    <a16:creationId xmlns:a16="http://schemas.microsoft.com/office/drawing/2014/main" id="{484D5ED7-09F2-46BA-9A95-C877143BD848}"/>
                  </a:ext>
                </a:extLst>
              </p:cNvPr>
              <p:cNvSpPr/>
              <p:nvPr/>
            </p:nvSpPr>
            <p:spPr>
              <a:xfrm>
                <a:off x="2957449" y="2001528"/>
                <a:ext cx="2365006" cy="671851"/>
              </a:xfrm>
              <a:prstGeom prst="rect">
                <a:avLst/>
              </a:prstGeom>
            </p:spPr>
            <p:txBody>
              <a:bodyPr wrap="non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p:sp>
            <p:nvSpPr>
              <p:cNvPr id="34" name="Rectangle 33">
                <a:extLst>
                  <a:ext uri="{FF2B5EF4-FFF2-40B4-BE49-F238E27FC236}">
                    <a16:creationId xmlns:a16="http://schemas.microsoft.com/office/drawing/2014/main" id="{484D5ED7-09F2-46BA-9A95-C877143BD848}"/>
                  </a:ext>
                </a:extLst>
              </p:cNvPr>
              <p:cNvSpPr>
                <a:spLocks noRot="1" noChangeAspect="1" noMove="1" noResize="1" noEditPoints="1" noAdjustHandles="1" noChangeArrowheads="1" noChangeShapeType="1" noTextEdit="1"/>
              </p:cNvSpPr>
              <p:nvPr/>
            </p:nvSpPr>
            <p:spPr>
              <a:xfrm>
                <a:off x="2957449" y="2001528"/>
                <a:ext cx="2365006" cy="671851"/>
              </a:xfrm>
              <a:prstGeom prst="rect">
                <a:avLst/>
              </a:prstGeom>
              <a:blipFill>
                <a:blip r:embed="rId10"/>
                <a:stretch>
                  <a:fillRect b="-901"/>
                </a:stretch>
              </a:blipFill>
            </p:spPr>
            <p:txBody>
              <a:bodyPr/>
              <a:lstStyle/>
              <a:p>
                <a:r>
                  <a:rPr lang="en-VI">
                    <a:noFill/>
                  </a:rPr>
                  <a:t> </a:t>
                </a:r>
              </a:p>
            </p:txBody>
          </p:sp>
        </mc:Fallback>
      </mc:AlternateContent>
      <p:pic>
        <p:nvPicPr>
          <p:cNvPr id="35" name="Picture 34">
            <a:extLst>
              <a:ext uri="{FF2B5EF4-FFF2-40B4-BE49-F238E27FC236}">
                <a16:creationId xmlns:a16="http://schemas.microsoft.com/office/drawing/2014/main" id="{4E243EBA-8251-411A-9000-F601777B58B6}"/>
              </a:ext>
            </a:extLst>
          </p:cNvPr>
          <p:cNvPicPr>
            <a:picLocks noChangeAspect="1"/>
          </p:cNvPicPr>
          <p:nvPr/>
        </p:nvPicPr>
        <p:blipFill rotWithShape="1">
          <a:blip r:embed="rId11"/>
          <a:srcRect l="8809" t="16958" b="10351"/>
          <a:stretch/>
        </p:blipFill>
        <p:spPr>
          <a:xfrm>
            <a:off x="755576" y="1519702"/>
            <a:ext cx="1872209" cy="2195158"/>
          </a:xfrm>
          <a:prstGeom prst="rect">
            <a:avLst/>
          </a:prstGeom>
        </p:spPr>
      </p:pic>
      <p:sp>
        <p:nvSpPr>
          <p:cNvPr id="36" name="TextBox 35">
            <a:extLst>
              <a:ext uri="{FF2B5EF4-FFF2-40B4-BE49-F238E27FC236}">
                <a16:creationId xmlns:a16="http://schemas.microsoft.com/office/drawing/2014/main" id="{3BE521BF-E622-40E0-A13E-F9CC3B337F0C}"/>
              </a:ext>
            </a:extLst>
          </p:cNvPr>
          <p:cNvSpPr txBox="1"/>
          <p:nvPr/>
        </p:nvSpPr>
        <p:spPr>
          <a:xfrm>
            <a:off x="1115617" y="6358477"/>
            <a:ext cx="7200800" cy="31088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Informativeness</a:t>
            </a:r>
            <a:r>
              <a:rPr lang="en-US" sz="2000" b="1" kern="1000" spc="30" dirty="0">
                <a:latin typeface="+mn-lt"/>
                <a:cs typeface="Franklin Gothic Book"/>
              </a:rPr>
              <a:t> [-]</a:t>
            </a:r>
          </a:p>
        </p:txBody>
      </p:sp>
    </p:spTree>
    <p:extLst>
      <p:ext uri="{BB962C8B-B14F-4D97-AF65-F5344CB8AC3E}">
        <p14:creationId xmlns:p14="http://schemas.microsoft.com/office/powerpoint/2010/main" val="16489491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sp>
        <p:nvSpPr>
          <p:cNvPr id="5" name="Rectangle 3"/>
          <p:cNvSpPr txBox="1">
            <a:spLocks noChangeArrowheads="1"/>
          </p:cNvSpPr>
          <p:nvPr/>
        </p:nvSpPr>
        <p:spPr>
          <a:xfrm>
            <a:off x="825028" y="4508575"/>
            <a:ext cx="7995122" cy="100865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Consolidation, implementation, and application of  tools </a:t>
            </a:r>
            <a:br>
              <a:rPr lang="en-US" sz="2000" dirty="0">
                <a:ea typeface="ヒラギノ角ゴ Pro W3"/>
                <a:cs typeface="ヒラギノ角ゴ Pro W3"/>
              </a:rPr>
            </a:br>
            <a:r>
              <a:rPr lang="en-US" sz="2000" dirty="0">
                <a:ea typeface="ヒラギノ角ゴ Pro W3"/>
                <a:cs typeface="ヒラギノ角ゴ Pro W3"/>
              </a:rPr>
              <a:t>based on statistical framework</a:t>
            </a:r>
            <a:br>
              <a:rPr lang="en-US" sz="2000" dirty="0">
                <a:ea typeface="ヒラギノ角ゴ Pro W3"/>
                <a:cs typeface="ヒラギノ角ゴ Pro W3"/>
              </a:rPr>
            </a:br>
            <a:r>
              <a:rPr lang="en-US" sz="2000" dirty="0">
                <a:ea typeface="ヒラギノ角ゴ Pro W3"/>
                <a:cs typeface="ヒラギノ角ゴ Pro W3"/>
              </a:rPr>
              <a:t>for quantifying the physical model parameters in TRACE code</a:t>
            </a:r>
          </a:p>
        </p:txBody>
      </p:sp>
      <p:sp>
        <p:nvSpPr>
          <p:cNvPr id="6" name="TextBox 5"/>
          <p:cNvSpPr txBox="1"/>
          <p:nvPr/>
        </p:nvSpPr>
        <p:spPr>
          <a:xfrm>
            <a:off x="827089" y="1557338"/>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Motivation:</a:t>
            </a:r>
            <a:endParaRPr lang="en-US" sz="2000" kern="1000" spc="30" dirty="0">
              <a:latin typeface="+mn-lt"/>
              <a:cs typeface="Franklin Gothic Book"/>
            </a:endParaRPr>
          </a:p>
        </p:txBody>
      </p:sp>
      <p:sp>
        <p:nvSpPr>
          <p:cNvPr id="8" name="TextBox 7"/>
          <p:cNvSpPr txBox="1"/>
          <p:nvPr/>
        </p:nvSpPr>
        <p:spPr>
          <a:xfrm>
            <a:off x="831703" y="2720988"/>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Objectives:</a:t>
            </a:r>
            <a:endParaRPr lang="en-US" sz="2000" kern="1000" spc="30" dirty="0">
              <a:latin typeface="+mn-lt"/>
              <a:cs typeface="Franklin Gothic Book"/>
            </a:endParaRPr>
          </a:p>
        </p:txBody>
      </p:sp>
      <p:sp>
        <p:nvSpPr>
          <p:cNvPr id="9" name="TextBox 8"/>
          <p:cNvSpPr txBox="1"/>
          <p:nvPr/>
        </p:nvSpPr>
        <p:spPr>
          <a:xfrm>
            <a:off x="825028" y="4149080"/>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Contribution:</a:t>
            </a:r>
            <a:endParaRPr lang="en-US" sz="2000" kern="1000" spc="30" dirty="0">
              <a:latin typeface="+mn-lt"/>
              <a:cs typeface="Franklin Gothic Book"/>
            </a:endParaRPr>
          </a:p>
        </p:txBody>
      </p:sp>
      <p:sp>
        <p:nvSpPr>
          <p:cNvPr id="11" name="Rectangle 3"/>
          <p:cNvSpPr txBox="1">
            <a:spLocks noChangeArrowheads="1"/>
          </p:cNvSpPr>
          <p:nvPr/>
        </p:nvSpPr>
        <p:spPr>
          <a:xfrm>
            <a:off x="825029" y="3080483"/>
            <a:ext cx="7995122" cy="1068598"/>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Given data from a separate effect test facility, develop a methodology</a:t>
            </a:r>
            <a:br>
              <a:rPr lang="en-US" sz="2000" dirty="0">
                <a:ea typeface="ヒラギノ角ゴ Pro W3"/>
                <a:cs typeface="ヒラギノ角ゴ Pro W3"/>
              </a:rPr>
            </a:br>
            <a:r>
              <a:rPr lang="en-US" sz="2000" dirty="0">
                <a:ea typeface="ヒラギノ角ゴ Pro W3"/>
                <a:cs typeface="ヒラギノ角ゴ Pro W3"/>
              </a:rPr>
              <a:t>to systematically quantify the uncertainty of the parameters in TRACE code</a:t>
            </a:r>
          </a:p>
        </p:txBody>
      </p:sp>
      <p:sp>
        <p:nvSpPr>
          <p:cNvPr id="12" name="Rectangle: Rounded Corners 9"/>
          <p:cNvSpPr/>
          <p:nvPr/>
        </p:nvSpPr>
        <p:spPr bwMode="auto">
          <a:xfrm>
            <a:off x="251520" y="5733256"/>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13" name="Rectangle: Rounded Corners 9"/>
          <p:cNvSpPr/>
          <p:nvPr/>
        </p:nvSpPr>
        <p:spPr bwMode="auto">
          <a:xfrm>
            <a:off x="2699792" y="5733255"/>
            <a:ext cx="2016224"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14" name="Rectangle: Rounded Corners 9"/>
          <p:cNvSpPr/>
          <p:nvPr/>
        </p:nvSpPr>
        <p:spPr bwMode="auto">
          <a:xfrm>
            <a:off x="5075808" y="5733256"/>
            <a:ext cx="1800448" cy="76777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15" name="Rectangle: Rounded Corners 9"/>
          <p:cNvSpPr/>
          <p:nvPr/>
        </p:nvSpPr>
        <p:spPr bwMode="auto">
          <a:xfrm>
            <a:off x="7164288" y="5733255"/>
            <a:ext cx="1872779"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16" name="Rectangle 3"/>
          <p:cNvSpPr txBox="1">
            <a:spLocks noChangeArrowheads="1"/>
          </p:cNvSpPr>
          <p:nvPr/>
        </p:nvSpPr>
        <p:spPr>
          <a:xfrm>
            <a:off x="825027" y="1926211"/>
            <a:ext cx="7347373" cy="79477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Uncertainty in physical model parameters are often derived solely based on expert-judgment and on a particular calibration data</a:t>
            </a:r>
          </a:p>
        </p:txBody>
      </p:sp>
    </p:spTree>
    <p:extLst>
      <p:ext uri="{BB962C8B-B14F-4D97-AF65-F5344CB8AC3E}">
        <p14:creationId xmlns:p14="http://schemas.microsoft.com/office/powerpoint/2010/main" val="247025853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Contributions (1/2)</a:t>
            </a:r>
          </a:p>
        </p:txBody>
      </p:sp>
      <p:sp>
        <p:nvSpPr>
          <p:cNvPr id="6" name="TextBox 5"/>
          <p:cNvSpPr txBox="1"/>
          <p:nvPr/>
        </p:nvSpPr>
        <p:spPr>
          <a:xfrm>
            <a:off x="827089" y="1557338"/>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Motivation:</a:t>
            </a:r>
            <a:endParaRPr lang="en-US" sz="2000" kern="1000" spc="30" dirty="0">
              <a:latin typeface="+mn-lt"/>
              <a:cs typeface="Franklin Gothic Book"/>
            </a:endParaRPr>
          </a:p>
        </p:txBody>
      </p:sp>
      <p:sp>
        <p:nvSpPr>
          <p:cNvPr id="8" name="TextBox 7"/>
          <p:cNvSpPr txBox="1"/>
          <p:nvPr/>
        </p:nvSpPr>
        <p:spPr>
          <a:xfrm>
            <a:off x="831703" y="2720988"/>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Developed Tools:</a:t>
            </a:r>
            <a:endParaRPr lang="en-US" sz="2000" kern="1000" spc="30" dirty="0">
              <a:latin typeface="+mn-lt"/>
              <a:cs typeface="Franklin Gothic Book"/>
            </a:endParaRPr>
          </a:p>
        </p:txBody>
      </p:sp>
      <p:sp>
        <p:nvSpPr>
          <p:cNvPr id="9" name="TextBox 8"/>
          <p:cNvSpPr txBox="1"/>
          <p:nvPr/>
        </p:nvSpPr>
        <p:spPr>
          <a:xfrm>
            <a:off x="825028" y="4149080"/>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Contribution:</a:t>
            </a:r>
            <a:endParaRPr lang="en-US" sz="2000" kern="1000" spc="30" dirty="0">
              <a:latin typeface="+mn-lt"/>
              <a:cs typeface="Franklin Gothic Book"/>
            </a:endParaRPr>
          </a:p>
        </p:txBody>
      </p:sp>
    </p:spTree>
    <p:extLst>
      <p:ext uri="{BB962C8B-B14F-4D97-AF65-F5344CB8AC3E}">
        <p14:creationId xmlns:p14="http://schemas.microsoft.com/office/powerpoint/2010/main" val="377080733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wd41-defense\figures\figures\postCHFRegim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8499" y="1651879"/>
            <a:ext cx="3390004" cy="49356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Physical Model Parameters:</a:t>
            </a:r>
            <a:br>
              <a:rPr lang="en-US" dirty="0"/>
            </a:br>
            <a:r>
              <a:rPr lang="en-US" dirty="0"/>
              <a:t>post-Critical Heat Flux (CHF) Flow Regimes</a:t>
            </a:r>
          </a:p>
        </p:txBody>
      </p:sp>
      <p:sp>
        <p:nvSpPr>
          <p:cNvPr id="6" name="TextBox 5"/>
          <p:cNvSpPr txBox="1"/>
          <p:nvPr/>
        </p:nvSpPr>
        <p:spPr>
          <a:xfrm>
            <a:off x="7020648" y="1697149"/>
            <a:ext cx="2087856"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a:solidFill>
                  <a:srgbClr val="505050"/>
                </a:solidFill>
                <a:latin typeface="+mn-lt"/>
                <a:cs typeface="Franklin Gothic Book"/>
              </a:rPr>
              <a:t>pre-CHF</a:t>
            </a:r>
          </a:p>
          <a:p>
            <a:pPr algn="ctr">
              <a:lnSpc>
                <a:spcPct val="110000"/>
              </a:lnSpc>
              <a:spcBef>
                <a:spcPts val="0"/>
              </a:spcBef>
            </a:pPr>
            <a:r>
              <a:rPr lang="en-US" sz="1800" kern="1000" spc="30" dirty="0">
                <a:solidFill>
                  <a:srgbClr val="505050"/>
                </a:solidFill>
                <a:latin typeface="+mn-lt"/>
                <a:cs typeface="Franklin Gothic Book"/>
              </a:rPr>
              <a:t>(Steam Convection)</a:t>
            </a:r>
          </a:p>
        </p:txBody>
      </p:sp>
      <p:sp>
        <p:nvSpPr>
          <p:cNvPr id="7" name="TextBox 6"/>
          <p:cNvSpPr txBox="1"/>
          <p:nvPr/>
        </p:nvSpPr>
        <p:spPr>
          <a:xfrm>
            <a:off x="7021144" y="2320894"/>
            <a:ext cx="2087360" cy="129882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Dispersed Flow</a:t>
            </a:r>
            <a:br>
              <a:rPr lang="en-US" sz="2000" kern="1000" spc="30" dirty="0">
                <a:latin typeface="+mn-lt"/>
                <a:cs typeface="Franklin Gothic Book"/>
              </a:rPr>
            </a:br>
            <a:r>
              <a:rPr lang="en-US" sz="2000" kern="1000" spc="30" dirty="0">
                <a:latin typeface="+mn-lt"/>
                <a:cs typeface="Franklin Gothic Book"/>
              </a:rPr>
              <a:t>Film Boiling</a:t>
            </a:r>
            <a:br>
              <a:rPr lang="en-US" sz="2000" kern="1000" spc="30" dirty="0">
                <a:latin typeface="+mn-lt"/>
                <a:cs typeface="Franklin Gothic Book"/>
              </a:rPr>
            </a:br>
            <a:r>
              <a:rPr lang="en-US" sz="2000" kern="1000" spc="30" dirty="0">
                <a:latin typeface="+mn-lt"/>
                <a:cs typeface="Franklin Gothic Book"/>
              </a:rPr>
              <a:t>(DFFB)</a:t>
            </a:r>
          </a:p>
        </p:txBody>
      </p:sp>
      <p:sp>
        <p:nvSpPr>
          <p:cNvPr id="8" name="TextBox 7"/>
          <p:cNvSpPr txBox="1"/>
          <p:nvPr/>
        </p:nvSpPr>
        <p:spPr>
          <a:xfrm>
            <a:off x="7021144" y="3619717"/>
            <a:ext cx="2087360" cy="833665"/>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err="1">
                <a:latin typeface="+mn-lt"/>
                <a:cs typeface="Franklin Gothic Book"/>
              </a:rPr>
              <a:t>Interpolatory</a:t>
            </a:r>
            <a:br>
              <a:rPr lang="en-US" sz="2000" kern="1000" spc="30" dirty="0">
                <a:latin typeface="+mn-lt"/>
                <a:cs typeface="Franklin Gothic Book"/>
              </a:rPr>
            </a:br>
            <a:r>
              <a:rPr lang="en-US" sz="2000" kern="1000" spc="30" dirty="0">
                <a:latin typeface="+mn-lt"/>
                <a:cs typeface="Franklin Gothic Book"/>
              </a:rPr>
              <a:t>(Inverted Slug)</a:t>
            </a:r>
          </a:p>
        </p:txBody>
      </p:sp>
      <p:sp>
        <p:nvSpPr>
          <p:cNvPr id="9" name="TextBox 8"/>
          <p:cNvSpPr txBox="1"/>
          <p:nvPr/>
        </p:nvSpPr>
        <p:spPr>
          <a:xfrm>
            <a:off x="7041682" y="4453382"/>
            <a:ext cx="2066822" cy="117988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Inverted Annular</a:t>
            </a:r>
            <a:br>
              <a:rPr lang="en-US" sz="2000" kern="1000" spc="30" dirty="0">
                <a:latin typeface="+mn-lt"/>
                <a:cs typeface="Franklin Gothic Book"/>
              </a:rPr>
            </a:br>
            <a:r>
              <a:rPr lang="en-US" sz="2000" kern="1000" spc="30" dirty="0">
                <a:latin typeface="+mn-lt"/>
                <a:cs typeface="Franklin Gothic Book"/>
              </a:rPr>
              <a:t>Film Boiling</a:t>
            </a:r>
            <a:br>
              <a:rPr lang="en-US" sz="2000" kern="1000" spc="30" dirty="0">
                <a:latin typeface="+mn-lt"/>
                <a:cs typeface="Franklin Gothic Book"/>
              </a:rPr>
            </a:br>
            <a:r>
              <a:rPr lang="en-US" sz="2000" kern="1000" spc="30" dirty="0">
                <a:latin typeface="+mn-lt"/>
                <a:cs typeface="Franklin Gothic Book"/>
              </a:rPr>
              <a:t>(IAFB)</a:t>
            </a:r>
          </a:p>
        </p:txBody>
      </p:sp>
      <p:sp>
        <p:nvSpPr>
          <p:cNvPr id="10" name="TextBox 9"/>
          <p:cNvSpPr txBox="1"/>
          <p:nvPr/>
        </p:nvSpPr>
        <p:spPr>
          <a:xfrm>
            <a:off x="7021143" y="5633262"/>
            <a:ext cx="2087361" cy="38339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Transition Boiling</a:t>
            </a:r>
          </a:p>
        </p:txBody>
      </p:sp>
      <p:sp>
        <p:nvSpPr>
          <p:cNvPr id="11" name="TextBox 10"/>
          <p:cNvSpPr txBox="1"/>
          <p:nvPr/>
        </p:nvSpPr>
        <p:spPr>
          <a:xfrm>
            <a:off x="7020646" y="5973607"/>
            <a:ext cx="2087857"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a:solidFill>
                  <a:srgbClr val="505050"/>
                </a:solidFill>
                <a:latin typeface="+mn-lt"/>
                <a:cs typeface="Franklin Gothic Book"/>
              </a:rPr>
              <a:t>pre-CHF</a:t>
            </a:r>
          </a:p>
          <a:p>
            <a:pPr algn="ctr">
              <a:lnSpc>
                <a:spcPct val="110000"/>
              </a:lnSpc>
              <a:spcBef>
                <a:spcPts val="0"/>
              </a:spcBef>
            </a:pPr>
            <a:r>
              <a:rPr lang="en-US" sz="1800" kern="1000" spc="30" dirty="0">
                <a:solidFill>
                  <a:srgbClr val="505050"/>
                </a:solidFill>
                <a:latin typeface="+mn-lt"/>
                <a:cs typeface="Franklin Gothic Book"/>
              </a:rPr>
              <a:t>(Nucleate Boiling)</a:t>
            </a:r>
          </a:p>
        </p:txBody>
      </p:sp>
      <p:grpSp>
        <p:nvGrpSpPr>
          <p:cNvPr id="5" name="Group 4"/>
          <p:cNvGrpSpPr/>
          <p:nvPr/>
        </p:nvGrpSpPr>
        <p:grpSpPr>
          <a:xfrm>
            <a:off x="827584" y="1414463"/>
            <a:ext cx="4753098" cy="5110880"/>
            <a:chOff x="4211960" y="1414464"/>
            <a:chExt cx="4753098" cy="5110880"/>
          </a:xfrm>
        </p:grpSpPr>
        <mc:AlternateContent xmlns:mc="http://schemas.openxmlformats.org/markup-compatibility/2006" xmlns:a14="http://schemas.microsoft.com/office/drawing/2010/main">
          <mc:Choice Requires="a14">
            <p:sp>
              <p:nvSpPr>
                <p:cNvPr id="13" name="Rectangle 12"/>
                <p:cNvSpPr/>
                <p:nvPr/>
              </p:nvSpPr>
              <p:spPr>
                <a:xfrm>
                  <a:off x="4211960" y="2942079"/>
                  <a:ext cx="4753098" cy="9909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𝛼</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sSub>
                              <m:sSubPr>
                                <m:ctrlPr>
                                  <a:rPr lang="en-US" sz="1800" i="1" smtClean="0">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𝛼</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𝑃</m:t>
                            </m:r>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m:rPr>
                                <m:sty m:val="p"/>
                              </m:rPr>
                              <a:rPr lang="en-US" sz="1800">
                                <a:latin typeface="Cambria Math" panose="02040503050406030204" pitchFamily="18" charset="0"/>
                                <a:ea typeface="Cambria Math" panose="02040503050406030204" pitchFamily="18" charset="0"/>
                              </a:rPr>
                              <m:t>α</m:t>
                            </m:r>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4211960" y="2942079"/>
                  <a:ext cx="4753098" cy="99097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211961" y="1864519"/>
                  <a:ext cx="4356110" cy="628377"/>
                </a:xfrm>
                <a:prstGeom prst="rect">
                  <a:avLst/>
                </a:prstGeom>
              </p:spPr>
              <p:txBody>
                <a:bodyPr wrap="square">
                  <a:spAutoFit/>
                </a:bodyPr>
                <a:lstStyle/>
                <a:p>
                  <a:pPr algn="just"/>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oMath>
                    </m:oMathPara>
                  </a14:m>
                  <a:endParaRPr lang="en-US" sz="1800" i="1" dirty="0">
                    <a:latin typeface="Cambria Math" panose="02040503050406030204" pitchFamily="18" charset="0"/>
                    <a:ea typeface="Cambria Math" panose="020405030504060302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4211961" y="1864519"/>
                  <a:ext cx="4356110" cy="62837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211961" y="6156012"/>
                  <a:ext cx="2459310" cy="369332"/>
                </a:xfrm>
                <a:prstGeom prst="rect">
                  <a:avLst/>
                </a:prstGeom>
              </p:spPr>
              <p:txBody>
                <a:bodyPr wrap="square" anchor="ctr">
                  <a:spAutoFit/>
                </a:bodyPr>
                <a:lstStyle/>
                <a:p>
                  <a:pPr algn="just"/>
                  <a14:m>
                    <m:oMathPara xmlns:m="http://schemas.openxmlformats.org/officeDocument/2006/math">
                      <m:oMathParaPr>
                        <m:jc m:val="left"/>
                      </m:oMathParaPr>
                      <m:oMath xmlns:m="http://schemas.openxmlformats.org/officeDocument/2006/math">
                        <m:r>
                          <a:rPr lang="en-US" sz="1800" i="1" smtClean="0">
                            <a:latin typeface="Cambria Math"/>
                            <a:ea typeface="Cambria Math" panose="02040503050406030204" pitchFamily="18" charset="0"/>
                          </a:rPr>
                          <m:t>𝑖</m:t>
                        </m:r>
                        <m:r>
                          <a:rPr lang="en-US" sz="1800" b="0" i="1" smtClean="0">
                            <a:latin typeface="Cambria Math"/>
                            <a:ea typeface="Cambria Math" panose="02040503050406030204" pitchFamily="18" charset="0"/>
                          </a:rPr>
                          <m:t>=</m:t>
                        </m:r>
                        <m:r>
                          <a:rPr lang="en-US" sz="1800" b="0" i="1" smtClean="0">
                            <a:latin typeface="Cambria Math"/>
                            <a:ea typeface="Cambria Math" panose="02040503050406030204" pitchFamily="18" charset="0"/>
                          </a:rPr>
                          <m:t>𝐺</m:t>
                        </m:r>
                        <m:r>
                          <a:rPr lang="en-US" sz="1800" b="0" i="1" smtClean="0">
                            <a:latin typeface="Cambria Math"/>
                            <a:ea typeface="Cambria Math" panose="02040503050406030204" pitchFamily="18" charset="0"/>
                          </a:rPr>
                          <m:t> </m:t>
                        </m:r>
                        <m:d>
                          <m:dPr>
                            <m:ctrlPr>
                              <a:rPr lang="en-US" sz="1800" b="0" i="1" smtClean="0">
                                <a:latin typeface="Cambria Math" panose="02040503050406030204" pitchFamily="18" charset="0"/>
                                <a:ea typeface="Cambria Math" panose="02040503050406030204" pitchFamily="18" charset="0"/>
                              </a:rPr>
                            </m:ctrlPr>
                          </m:dPr>
                          <m:e>
                            <m:r>
                              <m:rPr>
                                <m:sty m:val="p"/>
                              </m:rPr>
                              <a:rPr lang="en-US" sz="1800" b="0" i="0" smtClean="0">
                                <a:latin typeface="Cambria Math"/>
                                <a:ea typeface="Cambria Math" panose="02040503050406030204" pitchFamily="18" charset="0"/>
                              </a:rPr>
                              <m:t>Gas</m:t>
                            </m:r>
                          </m:e>
                        </m:d>
                        <m:r>
                          <a:rPr lang="en-US" sz="1800" b="0" i="0" smtClean="0">
                            <a:latin typeface="Cambria Math"/>
                            <a:ea typeface="Cambria Math" panose="02040503050406030204" pitchFamily="18" charset="0"/>
                          </a:rPr>
                          <m:t>, </m:t>
                        </m:r>
                        <m:r>
                          <a:rPr lang="en-US" sz="1800" b="0" i="1" smtClean="0">
                            <a:latin typeface="Cambria Math"/>
                            <a:ea typeface="Cambria Math" panose="02040503050406030204" pitchFamily="18" charset="0"/>
                          </a:rPr>
                          <m:t>𝐿</m:t>
                        </m:r>
                        <m:r>
                          <a:rPr lang="en-US" sz="1800" b="0" i="1" smtClean="0">
                            <a:latin typeface="Cambria Math"/>
                            <a:ea typeface="Cambria Math" panose="02040503050406030204" pitchFamily="18" charset="0"/>
                          </a:rPr>
                          <m:t> </m:t>
                        </m:r>
                        <m:r>
                          <a:rPr lang="en-US" sz="1800" b="0" i="0" smtClean="0">
                            <a:latin typeface="Cambria Math"/>
                            <a:ea typeface="Cambria Math" panose="02040503050406030204" pitchFamily="18" charset="0"/>
                          </a:rPr>
                          <m:t>(</m:t>
                        </m:r>
                        <m:r>
                          <m:rPr>
                            <m:sty m:val="p"/>
                          </m:rPr>
                          <a:rPr lang="en-US" sz="1800" b="0" i="0" smtClean="0">
                            <a:latin typeface="Cambria Math"/>
                            <a:ea typeface="Cambria Math" panose="02040503050406030204" pitchFamily="18" charset="0"/>
                          </a:rPr>
                          <m:t>Liquid</m:t>
                        </m:r>
                        <m:r>
                          <a:rPr lang="en-US" sz="1800" b="0" i="0" smtClean="0">
                            <a:latin typeface="Cambria Math"/>
                            <a:ea typeface="Cambria Math" panose="02040503050406030204" pitchFamily="18" charset="0"/>
                          </a:rPr>
                          <m:t>)</m:t>
                        </m:r>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4211961" y="6156012"/>
                  <a:ext cx="2459310" cy="369332"/>
                </a:xfrm>
                <a:prstGeom prst="rect">
                  <a:avLst/>
                </a:prstGeom>
                <a:blipFill rotWithShape="1">
                  <a:blip r:embed="rId6"/>
                  <a:stretch>
                    <a:fillRect b="-1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p:cNvSpPr/>
                <p:nvPr/>
              </p:nvSpPr>
              <p:spPr>
                <a:xfrm>
                  <a:off x="4211962" y="4416490"/>
                  <a:ext cx="4681088" cy="167680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e>
                                </m:d>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m:rPr>
                                    <m:sty m:val="p"/>
                                  </m:rPr>
                                  <a:rPr lang="en-US" sz="1800" b="0" i="0" smtClean="0">
                                    <a:latin typeface="Cambria Math"/>
                                    <a:ea typeface="Cambria Math" panose="02040503050406030204" pitchFamily="18" charset="0"/>
                                  </a:rPr>
                                  <m:t>i</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𝑃</m:t>
                                </m:r>
                              </m:num>
                              <m:den>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en>
                            </m:f>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f>
                                  <m:fPr>
                                    <m:ctrlPr>
                                      <a:rPr lang="en-US" sz="1800" i="1">
                                        <a:latin typeface="Cambria Math" panose="02040503050406030204" pitchFamily="18" charset="0"/>
                                        <a:ea typeface="Cambria Math" panose="02040503050406030204" pitchFamily="18" charset="0"/>
                                      </a:rPr>
                                    </m:ctrlPr>
                                  </m:fPr>
                                  <m:num>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r>
                                  <a:rPr lang="en-US" sz="1800" i="1">
                                    <a:latin typeface="Cambria Math" panose="02040503050406030204" pitchFamily="18" charset="0"/>
                                    <a:ea typeface="Cambria Math" panose="02040503050406030204" pitchFamily="18" charset="0"/>
                                  </a:rPr>
                                  <m:t>)</m:t>
                                </m:r>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𝑑</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h</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m:t>
                                </m:r>
                              </m:sup>
                            </m:sSubSup>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m:t>
                                </m:r>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p:sp>
              <p:nvSpPr>
                <p:cNvPr id="17" name="Rectangle 16"/>
                <p:cNvSpPr>
                  <a:spLocks noRot="1" noChangeAspect="1" noMove="1" noResize="1" noEditPoints="1" noAdjustHandles="1" noChangeArrowheads="1" noChangeShapeType="1" noTextEdit="1"/>
                </p:cNvSpPr>
                <p:nvPr/>
              </p:nvSpPr>
              <p:spPr>
                <a:xfrm>
                  <a:off x="4211962" y="4416490"/>
                  <a:ext cx="4681088" cy="1676806"/>
                </a:xfrm>
                <a:prstGeom prst="rect">
                  <a:avLst/>
                </a:prstGeom>
                <a:blipFill>
                  <a:blip r:embed="rId7"/>
                  <a:stretch>
                    <a:fillRect b="-725"/>
                  </a:stretch>
                </a:blipFill>
              </p:spPr>
              <p:txBody>
                <a:bodyPr/>
                <a:lstStyle/>
                <a:p>
                  <a:r>
                    <a:rPr lang="en-VI">
                      <a:noFill/>
                    </a:rPr>
                    <a:t> </a:t>
                  </a:r>
                </a:p>
              </p:txBody>
            </p:sp>
          </mc:Fallback>
        </mc:AlternateContent>
        <p:sp>
          <p:nvSpPr>
            <p:cNvPr id="21" name="Rounded Rectangle 20"/>
            <p:cNvSpPr/>
            <p:nvPr/>
          </p:nvSpPr>
          <p:spPr bwMode="auto">
            <a:xfrm>
              <a:off x="6662836" y="2093394"/>
              <a:ext cx="573460" cy="27564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TextBox 21"/>
            <p:cNvSpPr txBox="1"/>
            <p:nvPr/>
          </p:nvSpPr>
          <p:spPr>
            <a:xfrm>
              <a:off x="4223072" y="1484784"/>
              <a:ext cx="1255463"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Mass</a:t>
              </a:r>
            </a:p>
          </p:txBody>
        </p:sp>
        <p:sp>
          <p:nvSpPr>
            <p:cNvPr id="23" name="TextBox 22"/>
            <p:cNvSpPr txBox="1"/>
            <p:nvPr/>
          </p:nvSpPr>
          <p:spPr>
            <a:xfrm>
              <a:off x="4223073" y="2582039"/>
              <a:ext cx="1392793"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Momentum</a:t>
              </a:r>
            </a:p>
          </p:txBody>
        </p:sp>
        <p:sp>
          <p:nvSpPr>
            <p:cNvPr id="24" name="TextBox 23"/>
            <p:cNvSpPr txBox="1"/>
            <p:nvPr/>
          </p:nvSpPr>
          <p:spPr>
            <a:xfrm>
              <a:off x="4211960" y="4012881"/>
              <a:ext cx="1266575"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Energy</a:t>
              </a:r>
            </a:p>
          </p:txBody>
        </p:sp>
        <p:sp>
          <p:nvSpPr>
            <p:cNvPr id="25" name="Rounded Rectangle 24"/>
            <p:cNvSpPr/>
            <p:nvPr/>
          </p:nvSpPr>
          <p:spPr bwMode="auto">
            <a:xfrm>
              <a:off x="4542433" y="3509880"/>
              <a:ext cx="6776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Rounded Rectangle 25"/>
            <p:cNvSpPr/>
            <p:nvPr/>
          </p:nvSpPr>
          <p:spPr bwMode="auto">
            <a:xfrm>
              <a:off x="5409286" y="3509880"/>
              <a:ext cx="4862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7" name="Rounded Rectangle 26"/>
            <p:cNvSpPr/>
            <p:nvPr/>
          </p:nvSpPr>
          <p:spPr bwMode="auto">
            <a:xfrm>
              <a:off x="7032138" y="3509880"/>
              <a:ext cx="708214"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Rounded Rectangle 27"/>
            <p:cNvSpPr/>
            <p:nvPr/>
          </p:nvSpPr>
          <p:spPr bwMode="auto">
            <a:xfrm>
              <a:off x="4511067" y="5373216"/>
              <a:ext cx="603402" cy="332560"/>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9" name="Rounded Rectangle 28"/>
            <p:cNvSpPr/>
            <p:nvPr/>
          </p:nvSpPr>
          <p:spPr bwMode="auto">
            <a:xfrm>
              <a:off x="5364088" y="5373216"/>
              <a:ext cx="531437" cy="33255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Rounded Rectangle 29"/>
            <p:cNvSpPr/>
            <p:nvPr/>
          </p:nvSpPr>
          <p:spPr bwMode="auto">
            <a:xfrm>
              <a:off x="4511067" y="5772048"/>
              <a:ext cx="709005" cy="272594"/>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Rounded Rectangle 30"/>
            <p:cNvSpPr/>
            <p:nvPr/>
          </p:nvSpPr>
          <p:spPr bwMode="auto">
            <a:xfrm>
              <a:off x="5580112" y="5705775"/>
              <a:ext cx="1080120" cy="35496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Rounded Rectangle 31"/>
            <p:cNvSpPr/>
            <p:nvPr/>
          </p:nvSpPr>
          <p:spPr bwMode="auto">
            <a:xfrm>
              <a:off x="7236296" y="1414464"/>
              <a:ext cx="1656754" cy="450056"/>
            </a:xfrm>
            <a:prstGeom prst="roundRect">
              <a:avLst/>
            </a:prstGeom>
            <a:solidFill>
              <a:srgbClr val="969696">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mn-lt"/>
                </a:rPr>
                <a:t>Closure Laws</a:t>
              </a:r>
              <a:endParaRPr kumimoji="0" lang="en-US" sz="2000" b="1" i="0" u="none" strike="noStrike" cap="none" normalizeH="0" baseline="0" dirty="0">
                <a:ln>
                  <a:noFill/>
                </a:ln>
                <a:solidFill>
                  <a:schemeClr val="tx1"/>
                </a:solidFill>
                <a:effectLst/>
                <a:latin typeface="+mn-lt"/>
              </a:endParaRPr>
            </a:p>
          </p:txBody>
        </p:sp>
        <p:sp>
          <p:nvSpPr>
            <p:cNvPr id="4" name="Rectangle 3"/>
            <p:cNvSpPr/>
            <p:nvPr/>
          </p:nvSpPr>
          <p:spPr>
            <a:xfrm>
              <a:off x="7236296" y="1844825"/>
              <a:ext cx="1656754" cy="634020"/>
            </a:xfrm>
            <a:prstGeom prst="rect">
              <a:avLst/>
            </a:prstGeom>
          </p:spPr>
          <p:txBody>
            <a:bodyPr wrap="square">
              <a:spAutoFit/>
            </a:bodyPr>
            <a:lstStyle/>
            <a:p>
              <a:pPr algn="r">
                <a:lnSpc>
                  <a:spcPct val="110000"/>
                </a:lnSpc>
                <a:spcBef>
                  <a:spcPts val="0"/>
                </a:spcBef>
              </a:pPr>
              <a:r>
                <a:rPr lang="en-US" kern="1000" spc="30" dirty="0">
                  <a:solidFill>
                    <a:srgbClr val="505050"/>
                  </a:solidFill>
                  <a:cs typeface="Franklin Gothic Book"/>
                </a:rPr>
                <a:t>Parametric</a:t>
              </a:r>
            </a:p>
            <a:p>
              <a:pPr algn="r">
                <a:lnSpc>
                  <a:spcPct val="110000"/>
                </a:lnSpc>
                <a:spcBef>
                  <a:spcPts val="0"/>
                </a:spcBef>
              </a:pPr>
              <a:r>
                <a:rPr lang="en-US" kern="1000" spc="30" dirty="0">
                  <a:solidFill>
                    <a:srgbClr val="505050"/>
                  </a:solidFill>
                  <a:cs typeface="Franklin Gothic Book"/>
                </a:rPr>
                <a:t>models</a:t>
              </a:r>
            </a:p>
          </p:txBody>
        </p:sp>
      </p:grpSp>
    </p:spTree>
    <p:extLst>
      <p:ext uri="{BB962C8B-B14F-4D97-AF65-F5344CB8AC3E}">
        <p14:creationId xmlns:p14="http://schemas.microsoft.com/office/powerpoint/2010/main" val="183692187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Contributions (2/2): Demonstration of the Methodology on the FEBA TRACE Model</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5" y="3260294"/>
            <a:ext cx="2160811" cy="79060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the forward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inference (quantification)?</a:t>
            </a:r>
            <a:endParaRPr lang="en-US" sz="2100" dirty="0">
              <a:latin typeface="+mn-lt"/>
            </a:endParaRPr>
          </a:p>
        </p:txBody>
      </p:sp>
      <p:sp>
        <p:nvSpPr>
          <p:cNvPr id="18" name="Rectangle 17"/>
          <p:cNvSpPr/>
          <p:nvPr/>
        </p:nvSpPr>
        <p:spPr>
          <a:xfrm>
            <a:off x="684213" y="5296479"/>
            <a:ext cx="8135937" cy="415498"/>
          </a:xfrm>
          <a:prstGeom prst="rect">
            <a:avLst/>
          </a:prstGeom>
        </p:spPr>
        <p:txBody>
          <a:bodyPr wrap="square">
            <a:spAutoFit/>
          </a:bodyPr>
          <a:lstStyle/>
          <a:p>
            <a:r>
              <a:rPr lang="en-US" sz="2100" i="1" dirty="0">
                <a:latin typeface="+mn-lt"/>
                <a:ea typeface="ヒラギノ角ゴ Pro W3"/>
                <a:cs typeface="ヒラギノ角ゴ Pro W3"/>
              </a:rPr>
              <a:t>Is the quantified uncertainty useful?</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6" y="4451510"/>
            <a:ext cx="2448844" cy="76955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Narrower, correlated</a:t>
            </a:r>
            <a:br>
              <a:rPr lang="en-US" sz="2000" kern="1000" spc="30" dirty="0">
                <a:latin typeface="+mn-lt"/>
                <a:cs typeface="Franklin Gothic Book"/>
              </a:rPr>
            </a:br>
            <a:r>
              <a:rPr lang="en-US" sz="2000" kern="1000" spc="30" dirty="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2" name="Striped Right Arrow 31"/>
          <p:cNvSpPr/>
          <p:nvPr/>
        </p:nvSpPr>
        <p:spPr bwMode="auto">
          <a:xfrm>
            <a:off x="5796136" y="5733405"/>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TextBox 32"/>
          <p:cNvSpPr txBox="1"/>
          <p:nvPr/>
        </p:nvSpPr>
        <p:spPr>
          <a:xfrm>
            <a:off x="6516215" y="5589240"/>
            <a:ext cx="2592859"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Narrower posterior</a:t>
            </a:r>
            <a:br>
              <a:rPr lang="en-US" sz="2000" kern="1000" spc="30" dirty="0">
                <a:latin typeface="+mn-lt"/>
                <a:cs typeface="Franklin Gothic Book"/>
              </a:rPr>
            </a:br>
            <a:r>
              <a:rPr lang="en-US" sz="2000" kern="1000" spc="30" dirty="0">
                <a:latin typeface="+mn-lt"/>
                <a:cs typeface="Franklin Gothic Book"/>
              </a:rPr>
              <a:t>prediction uncertainties</a:t>
            </a:r>
            <a:br>
              <a:rPr lang="en-US" sz="2000" kern="1000" spc="30" dirty="0">
                <a:latin typeface="+mn-lt"/>
                <a:cs typeface="Franklin Gothic Book"/>
              </a:rPr>
            </a:br>
            <a:r>
              <a:rPr lang="en-US" sz="2000" kern="1000" spc="30" dirty="0">
                <a:latin typeface="+mn-lt"/>
                <a:cs typeface="Franklin Gothic Book"/>
              </a:rPr>
              <a:t>for all exp. conditions</a:t>
            </a:r>
          </a:p>
        </p:txBody>
      </p:sp>
      <p:sp>
        <p:nvSpPr>
          <p:cNvPr id="25" name="TextBox 24"/>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prior</a:t>
            </a:r>
            <a:br>
              <a:rPr lang="en-US" sz="2000" kern="1000" spc="30" dirty="0">
                <a:latin typeface="+mn-lt"/>
                <a:cs typeface="Franklin Gothic Book"/>
              </a:rPr>
            </a:br>
            <a:r>
              <a:rPr lang="en-US" sz="2000" kern="1000" spc="30" dirty="0">
                <a:latin typeface="+mn-lt"/>
                <a:cs typeface="Franklin Gothic Book"/>
              </a:rPr>
              <a:t>prediction uncertainties</a:t>
            </a:r>
          </a:p>
        </p:txBody>
      </p:sp>
    </p:spTree>
    <p:extLst>
      <p:ext uri="{BB962C8B-B14F-4D97-AF65-F5344CB8AC3E}">
        <p14:creationId xmlns:p14="http://schemas.microsoft.com/office/powerpoint/2010/main" val="423668236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project\stars\workspace\RND\SB-RND-ACT-006-13\WD41\projects\temp\wd41-all\figures\defense\plotHitAndMiss_1.png"/>
          <p:cNvPicPr>
            <a:picLocks noChangeAspect="1" noChangeArrowheads="1"/>
          </p:cNvPicPr>
          <p:nvPr/>
        </p:nvPicPr>
        <p:blipFill rotWithShape="1">
          <a:blip r:embed="rId3">
            <a:extLst>
              <a:ext uri="{28A0092B-C50C-407E-A947-70E740481C1C}">
                <a14:useLocalDpi xmlns:a14="http://schemas.microsoft.com/office/drawing/2010/main" val="0"/>
              </a:ext>
            </a:extLst>
          </a:blip>
          <a:srcRect t="7963" b="3838"/>
          <a:stretch/>
        </p:blipFill>
        <p:spPr bwMode="auto">
          <a:xfrm>
            <a:off x="3548831" y="4115692"/>
            <a:ext cx="2895377" cy="255366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sz="2800" dirty="0"/>
              <a:t>Future Work</a:t>
            </a:r>
          </a:p>
        </p:txBody>
      </p:sp>
      <p:sp>
        <p:nvSpPr>
          <p:cNvPr id="4" name="Rectangle: Rounded Corners 9"/>
          <p:cNvSpPr/>
          <p:nvPr/>
        </p:nvSpPr>
        <p:spPr bwMode="auto">
          <a:xfrm>
            <a:off x="818331" y="1549179"/>
            <a:ext cx="2160811" cy="6556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9426" y="4189265"/>
            <a:ext cx="2160811" cy="671906"/>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pic>
        <p:nvPicPr>
          <p:cNvPr id="2051" name="Picture 3" descr="W:\project\stars\workspace\RND\SB-RND-ACT-006-13\WD41\projects\temp\wd41-all\figures\defense\plotHitAndMiss_2.png"/>
          <p:cNvPicPr>
            <a:picLocks noChangeAspect="1" noChangeArrowheads="1"/>
          </p:cNvPicPr>
          <p:nvPr/>
        </p:nvPicPr>
        <p:blipFill rotWithShape="1">
          <a:blip r:embed="rId4">
            <a:extLst>
              <a:ext uri="{28A0092B-C50C-407E-A947-70E740481C1C}">
                <a14:useLocalDpi xmlns:a14="http://schemas.microsoft.com/office/drawing/2010/main" val="0"/>
              </a:ext>
            </a:extLst>
          </a:blip>
          <a:srcRect t="7971" b="3761"/>
          <a:stretch/>
        </p:blipFill>
        <p:spPr bwMode="auto">
          <a:xfrm>
            <a:off x="6215647" y="4111810"/>
            <a:ext cx="2892857" cy="25534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a:xfrm>
            <a:off x="251520" y="4865340"/>
            <a:ext cx="3528392" cy="173231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1800" dirty="0">
                <a:ea typeface="ヒラギノ角ゴ Pro W3"/>
                <a:cs typeface="ヒラギノ角ゴ Pro W3"/>
              </a:rPr>
              <a:t>PCA performed worse</a:t>
            </a:r>
            <a:br>
              <a:rPr lang="en-US" sz="1800" dirty="0">
                <a:ea typeface="ヒラギノ角ゴ Pro W3"/>
                <a:cs typeface="ヒラギノ角ゴ Pro W3"/>
              </a:rPr>
            </a:br>
            <a:r>
              <a:rPr lang="en-US" sz="1800" dirty="0">
                <a:ea typeface="ヒラギノ角ゴ Pro W3"/>
                <a:cs typeface="ヒラギノ角ゴ Pro W3"/>
              </a:rPr>
              <a:t>for reconstructing output with </a:t>
            </a:r>
            <a:br>
              <a:rPr lang="en-US" sz="1800" dirty="0">
                <a:ea typeface="ヒラギノ角ゴ Pro W3"/>
                <a:cs typeface="ヒラギノ角ゴ Pro W3"/>
              </a:rPr>
            </a:br>
            <a:r>
              <a:rPr lang="en-US" sz="1800" dirty="0">
                <a:ea typeface="ヒラギノ角ゴ Pro W3"/>
                <a:cs typeface="ヒラギノ角ゴ Pro W3"/>
              </a:rPr>
              <a:t>discontinuity.</a:t>
            </a:r>
            <a:br>
              <a:rPr lang="en-US" sz="1800" dirty="0">
                <a:ea typeface="ヒラギノ角ゴ Pro W3"/>
                <a:cs typeface="ヒラギノ角ゴ Pro W3"/>
              </a:rPr>
            </a:br>
            <a:r>
              <a:rPr lang="en-US" sz="1800" dirty="0">
                <a:ea typeface="ヒラギノ角ゴ Pro W3"/>
                <a:cs typeface="ヒラギノ角ゴ Pro W3"/>
              </a:rPr>
              <a:t>Need alternative</a:t>
            </a:r>
            <a:br>
              <a:rPr lang="en-US" sz="1800" dirty="0">
                <a:ea typeface="ヒラギノ角ゴ Pro W3"/>
                <a:cs typeface="ヒラギノ角ゴ Pro W3"/>
              </a:rPr>
            </a:br>
            <a:r>
              <a:rPr lang="en-US" sz="1800" dirty="0">
                <a:ea typeface="ヒラギノ角ゴ Pro W3"/>
                <a:cs typeface="ヒラギノ角ゴ Pro W3"/>
              </a:rPr>
              <a:t>dimension reduction method.</a:t>
            </a:r>
          </a:p>
        </p:txBody>
      </p:sp>
      <p:sp>
        <p:nvSpPr>
          <p:cNvPr id="7" name="Oval 6"/>
          <p:cNvSpPr/>
          <p:nvPr/>
        </p:nvSpPr>
        <p:spPr bwMode="auto">
          <a:xfrm>
            <a:off x="4427984" y="5695342"/>
            <a:ext cx="1079872" cy="326046"/>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Oval 10"/>
          <p:cNvSpPr/>
          <p:nvPr/>
        </p:nvSpPr>
        <p:spPr bwMode="auto">
          <a:xfrm>
            <a:off x="6948264" y="5769360"/>
            <a:ext cx="1933152" cy="252027"/>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 name="Rectangle 11"/>
          <p:cNvSpPr/>
          <p:nvPr/>
        </p:nvSpPr>
        <p:spPr>
          <a:xfrm>
            <a:off x="4167930" y="4149080"/>
            <a:ext cx="1844230" cy="369332"/>
          </a:xfrm>
          <a:prstGeom prst="rect">
            <a:avLst/>
          </a:prstGeom>
        </p:spPr>
        <p:txBody>
          <a:bodyPr wrap="square">
            <a:spAutoFit/>
          </a:bodyPr>
          <a:lstStyle/>
          <a:p>
            <a:pPr marL="85725" lvl="1" algn="r"/>
            <a:r>
              <a:rPr lang="en-US" sz="1800" dirty="0"/>
              <a:t>Better</a:t>
            </a:r>
          </a:p>
        </p:txBody>
      </p:sp>
      <p:sp>
        <p:nvSpPr>
          <p:cNvPr id="13" name="Rectangle 12"/>
          <p:cNvSpPr/>
          <p:nvPr/>
        </p:nvSpPr>
        <p:spPr>
          <a:xfrm>
            <a:off x="8172400" y="4158347"/>
            <a:ext cx="936104" cy="369332"/>
          </a:xfrm>
          <a:prstGeom prst="rect">
            <a:avLst/>
          </a:prstGeom>
        </p:spPr>
        <p:txBody>
          <a:bodyPr wrap="square">
            <a:spAutoFit/>
          </a:bodyPr>
          <a:lstStyle/>
          <a:p>
            <a:pPr marL="85725" lvl="1" algn="r"/>
            <a:r>
              <a:rPr lang="en-US" sz="1800" dirty="0"/>
              <a:t>Worse</a:t>
            </a:r>
          </a:p>
        </p:txBody>
      </p:sp>
      <p:sp>
        <p:nvSpPr>
          <p:cNvPr id="14" name="Rectangle 3"/>
          <p:cNvSpPr txBox="1">
            <a:spLocks noChangeArrowheads="1"/>
          </p:cNvSpPr>
          <p:nvPr/>
        </p:nvSpPr>
        <p:spPr>
          <a:xfrm>
            <a:off x="251519" y="2344762"/>
            <a:ext cx="3528393" cy="173231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9388" indent="-179388">
              <a:spcBef>
                <a:spcPts val="3000"/>
              </a:spcBef>
            </a:pPr>
            <a:r>
              <a:rPr lang="en-US" sz="1800" dirty="0">
                <a:ea typeface="ヒラギノ角ゴ Pro W3"/>
                <a:cs typeface="ヒラギノ角ゴ Pro W3"/>
              </a:rPr>
              <a:t>Non-sensitive parameters</a:t>
            </a:r>
            <a:br>
              <a:rPr lang="en-US" sz="1800" dirty="0">
                <a:ea typeface="ヒラギノ角ゴ Pro W3"/>
                <a:cs typeface="ヒラギノ角ゴ Pro W3"/>
              </a:rPr>
            </a:br>
            <a:r>
              <a:rPr lang="en-US" sz="1800" dirty="0">
                <a:ea typeface="ヒラギノ角ゴ Pro W3"/>
                <a:cs typeface="ヒラギノ角ゴ Pro W3"/>
              </a:rPr>
              <a:t>are non-identifiable</a:t>
            </a:r>
          </a:p>
          <a:p>
            <a:pPr marL="179388" indent="-179388">
              <a:spcBef>
                <a:spcPts val="600"/>
              </a:spcBef>
            </a:pPr>
            <a:r>
              <a:rPr lang="en-US" sz="1800" dirty="0">
                <a:ea typeface="ヒラギノ角ゴ Pro W3"/>
                <a:cs typeface="ヒラギノ角ゴ Pro W3"/>
              </a:rPr>
              <a:t>Highly sensitivity parameters</a:t>
            </a:r>
            <a:br>
              <a:rPr lang="en-US" sz="1800" dirty="0">
                <a:ea typeface="ヒラギノ角ゴ Pro W3"/>
                <a:cs typeface="ヒラギノ角ゴ Pro W3"/>
              </a:rPr>
            </a:br>
            <a:r>
              <a:rPr lang="en-US" sz="1800" dirty="0">
                <a:ea typeface="ヒラギノ角ゴ Pro W3"/>
                <a:cs typeface="ヒラギノ角ゴ Pro W3"/>
              </a:rPr>
              <a:t>are identifiable</a:t>
            </a:r>
          </a:p>
          <a:p>
            <a:pPr marL="179388" indent="-179388">
              <a:spcBef>
                <a:spcPts val="600"/>
              </a:spcBef>
            </a:pPr>
            <a:r>
              <a:rPr lang="en-US" sz="1800" dirty="0"/>
              <a:t>Unclear for parameters with intermediate sensitivity</a:t>
            </a:r>
            <a:endParaRPr lang="en-US" sz="1800" dirty="0">
              <a:ea typeface="ヒラギノ角ゴ Pro W3"/>
              <a:cs typeface="ヒラギノ角ゴ Pro W3"/>
            </a:endParaRPr>
          </a:p>
        </p:txBody>
      </p:sp>
      <p:sp>
        <p:nvSpPr>
          <p:cNvPr id="15" name="Rectangle 3"/>
          <p:cNvSpPr txBox="1">
            <a:spLocks noChangeArrowheads="1"/>
          </p:cNvSpPr>
          <p:nvPr/>
        </p:nvSpPr>
        <p:spPr>
          <a:xfrm>
            <a:off x="4386448" y="1557338"/>
            <a:ext cx="3785952" cy="251973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Need to establish a connection</a:t>
            </a:r>
            <a:br>
              <a:rPr lang="en-US" sz="2000" dirty="0">
                <a:ea typeface="ヒラギノ角ゴ Pro W3"/>
                <a:cs typeface="ヒラギノ角ゴ Pro W3"/>
              </a:rPr>
            </a:br>
            <a:r>
              <a:rPr lang="en-US" sz="2000" dirty="0">
                <a:ea typeface="ヒラギノ角ゴ Pro W3"/>
                <a:cs typeface="ヒラギノ角ゴ Pro W3"/>
              </a:rPr>
              <a:t>between GSA and identifiability.</a:t>
            </a:r>
          </a:p>
        </p:txBody>
      </p:sp>
    </p:spTree>
    <p:extLst>
      <p:ext uri="{BB962C8B-B14F-4D97-AF65-F5344CB8AC3E}">
        <p14:creationId xmlns:p14="http://schemas.microsoft.com/office/powerpoint/2010/main" val="406397645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Future Works</a:t>
            </a:r>
          </a:p>
        </p:txBody>
      </p:sp>
      <p:sp>
        <p:nvSpPr>
          <p:cNvPr id="4" name="Rectangle: Rounded Corners 9"/>
          <p:cNvSpPr/>
          <p:nvPr/>
        </p:nvSpPr>
        <p:spPr bwMode="auto">
          <a:xfrm>
            <a:off x="827585" y="1557338"/>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5" name="Rectangle: Rounded Corners 9"/>
          <p:cNvSpPr/>
          <p:nvPr/>
        </p:nvSpPr>
        <p:spPr bwMode="auto">
          <a:xfrm>
            <a:off x="827585" y="4437112"/>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pic>
        <p:nvPicPr>
          <p:cNvPr id="6" name="Picture 5" descr="W:\project\stars\workspace\RND\SB-RND-ACT-006-13\WD41\projects\nuthos-11\conference\presentation\figures\physical_do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332" y="1709159"/>
            <a:ext cx="2595639" cy="2511929"/>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bwMode="auto">
          <a:xfrm>
            <a:off x="5085313" y="3483868"/>
            <a:ext cx="269968" cy="307162"/>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a:xfrm>
            <a:off x="4830759" y="3148773"/>
            <a:ext cx="688027" cy="369332"/>
          </a:xfrm>
          <a:prstGeom prst="rect">
            <a:avLst/>
          </a:prstGeom>
        </p:spPr>
        <p:txBody>
          <a:bodyPr wrap="square">
            <a:spAutoFit/>
          </a:bodyPr>
          <a:lstStyle/>
          <a:p>
            <a:pPr marL="85725" lvl="1" algn="ctr"/>
            <a:r>
              <a:rPr lang="en-US" sz="1800" dirty="0">
                <a:latin typeface="+mn-lt"/>
              </a:rPr>
              <a:t>216</a:t>
            </a:r>
          </a:p>
        </p:txBody>
      </p:sp>
      <p:sp>
        <p:nvSpPr>
          <p:cNvPr id="10" name="Rectangle 9"/>
          <p:cNvSpPr/>
          <p:nvPr/>
        </p:nvSpPr>
        <p:spPr>
          <a:xfrm>
            <a:off x="4854910" y="1555305"/>
            <a:ext cx="688027" cy="369332"/>
          </a:xfrm>
          <a:prstGeom prst="rect">
            <a:avLst/>
          </a:prstGeom>
        </p:spPr>
        <p:txBody>
          <a:bodyPr wrap="square">
            <a:spAutoFit/>
          </a:bodyPr>
          <a:lstStyle/>
          <a:p>
            <a:pPr marL="85725" lvl="1" algn="ctr"/>
            <a:r>
              <a:rPr lang="en-US" sz="1800" dirty="0">
                <a:latin typeface="+mn-lt"/>
              </a:rPr>
              <a:t>214</a:t>
            </a:r>
          </a:p>
        </p:txBody>
      </p:sp>
      <p:pic>
        <p:nvPicPr>
          <p:cNvPr id="12"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51126" t="61401" r="37569" b="26017"/>
          <a:stretch/>
        </p:blipFill>
        <p:spPr bwMode="auto">
          <a:xfrm>
            <a:off x="3977311" y="4861286"/>
            <a:ext cx="2360830" cy="152286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p:cNvSpPr txBox="1">
            <a:spLocks noChangeArrowheads="1"/>
          </p:cNvSpPr>
          <p:nvPr/>
        </p:nvSpPr>
        <p:spPr>
          <a:xfrm>
            <a:off x="251520" y="5157097"/>
            <a:ext cx="3297311" cy="144055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1800" dirty="0">
                <a:ea typeface="ヒラギノ角ゴ Pro W3"/>
                <a:cs typeface="ヒラギノ角ゴ Pro W3"/>
              </a:rPr>
              <a:t>How to summarize generic correlation structure of the posterior useful for downstream analysis? (Copula?)</a:t>
            </a:r>
          </a:p>
        </p:txBody>
      </p:sp>
      <p:pic>
        <p:nvPicPr>
          <p:cNvPr id="14"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26151" t="37235" r="62644" b="50763"/>
          <a:stretch/>
        </p:blipFill>
        <p:spPr bwMode="auto">
          <a:xfrm>
            <a:off x="6461176" y="4976194"/>
            <a:ext cx="2339975" cy="145280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p:cNvSpPr txBox="1">
            <a:spLocks noChangeArrowheads="1"/>
          </p:cNvSpPr>
          <p:nvPr/>
        </p:nvSpPr>
        <p:spPr>
          <a:xfrm>
            <a:off x="251520" y="2277417"/>
            <a:ext cx="4032448" cy="2159695"/>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9388" indent="-179388">
              <a:spcBef>
                <a:spcPts val="3000"/>
              </a:spcBef>
            </a:pPr>
            <a:r>
              <a:rPr lang="en-US" sz="1800" dirty="0">
                <a:ea typeface="ヒラギノ角ゴ Pro W3"/>
                <a:cs typeface="ヒラギノ角ゴ Pro W3"/>
              </a:rPr>
              <a:t>Calibration was only done </a:t>
            </a:r>
            <a:br>
              <a:rPr lang="en-US" sz="1800" dirty="0">
                <a:ea typeface="ヒラギノ角ゴ Pro W3"/>
                <a:cs typeface="ヒラギノ角ゴ Pro W3"/>
              </a:rPr>
            </a:br>
            <a:r>
              <a:rPr lang="en-US" sz="1800" dirty="0">
                <a:ea typeface="ヒラギノ角ゴ Pro W3"/>
                <a:cs typeface="ヒラギノ角ゴ Pro W3"/>
              </a:rPr>
              <a:t>based on one dataset.</a:t>
            </a:r>
            <a:br>
              <a:rPr lang="en-US" sz="1800" dirty="0">
                <a:ea typeface="ヒラギノ角ゴ Pro W3"/>
                <a:cs typeface="ヒラギノ角ゴ Pro W3"/>
              </a:rPr>
            </a:br>
            <a:r>
              <a:rPr lang="en-US" sz="1800" dirty="0">
                <a:ea typeface="ヒラギノ角ゴ Pro W3"/>
                <a:cs typeface="ヒラギノ角ゴ Pro W3"/>
              </a:rPr>
              <a:t>Error structure might differ</a:t>
            </a:r>
          </a:p>
          <a:p>
            <a:pPr marL="179388" indent="-179388">
              <a:spcBef>
                <a:spcPts val="600"/>
              </a:spcBef>
            </a:pPr>
            <a:r>
              <a:rPr lang="en-US" sz="1800" dirty="0">
                <a:ea typeface="ヒラギノ角ゴ Pro W3"/>
                <a:cs typeface="ヒラギノ角ゴ Pro W3"/>
              </a:rPr>
              <a:t>Sequential calibration against</a:t>
            </a:r>
            <a:br>
              <a:rPr lang="en-US" sz="1800" dirty="0">
                <a:ea typeface="ヒラギノ角ゴ Pro W3"/>
                <a:cs typeface="ヒラギノ角ゴ Pro W3"/>
              </a:rPr>
            </a:br>
            <a:r>
              <a:rPr lang="en-US" sz="1800" dirty="0">
                <a:ea typeface="ヒラギノ角ゴ Pro W3"/>
                <a:cs typeface="ヒラギノ角ゴ Pro W3"/>
              </a:rPr>
              <a:t>other SETF remains open question</a:t>
            </a:r>
          </a:p>
        </p:txBody>
      </p:sp>
      <p:pic>
        <p:nvPicPr>
          <p:cNvPr id="17" name="Picture 4" descr="W:\project\stars\workspace\RND\SB-RND-ACT-006-13\WD41\projects\stars\ENSI Presentation\achilles-ax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6541" r="78937"/>
          <a:stretch/>
        </p:blipFill>
        <p:spPr bwMode="auto">
          <a:xfrm flipH="1">
            <a:off x="7832424" y="1779802"/>
            <a:ext cx="379433" cy="23050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W:\project\stars\workspace\RND\SB-RND-ACT-006-13\WD41\projects\stars\ENSI Presentation\achilles-xsection.png"/>
          <p:cNvPicPr>
            <a:picLocks noChangeAspect="1" noChangeArrowheads="1"/>
          </p:cNvPicPr>
          <p:nvPr/>
        </p:nvPicPr>
        <p:blipFill rotWithShape="1">
          <a:blip r:embed="rId6">
            <a:extLst>
              <a:ext uri="{28A0092B-C50C-407E-A947-70E740481C1C}">
                <a14:useLocalDpi xmlns:a14="http://schemas.microsoft.com/office/drawing/2010/main" val="0"/>
              </a:ext>
            </a:extLst>
          </a:blip>
          <a:srcRect l="555" t="3505" r="59265" b="32988"/>
          <a:stretch/>
        </p:blipFill>
        <p:spPr bwMode="auto">
          <a:xfrm>
            <a:off x="8211857" y="1779802"/>
            <a:ext cx="760730" cy="7865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211858" y="2722118"/>
            <a:ext cx="1040662" cy="338554"/>
          </a:xfrm>
          <a:prstGeom prst="rect">
            <a:avLst/>
          </a:prstGeom>
        </p:spPr>
        <p:txBody>
          <a:bodyPr wrap="square">
            <a:spAutoFit/>
          </a:bodyPr>
          <a:lstStyle/>
          <a:p>
            <a:pPr>
              <a:spcBef>
                <a:spcPts val="0"/>
              </a:spcBef>
            </a:pPr>
            <a:r>
              <a:rPr lang="en-US" b="1" dirty="0">
                <a:latin typeface="+mn-lt"/>
              </a:rPr>
              <a:t>ACHILLES</a:t>
            </a:r>
          </a:p>
        </p:txBody>
      </p:sp>
      <p:pic>
        <p:nvPicPr>
          <p:cNvPr id="21" name="Picture 6" descr="W:\project\stars\workspace\RND\SB-RND-ACT-006-13\WD41\projects\stars\ENSI Presentation\rbht.png"/>
          <p:cNvPicPr>
            <a:picLocks noChangeAspect="1" noChangeArrowheads="1"/>
          </p:cNvPicPr>
          <p:nvPr/>
        </p:nvPicPr>
        <p:blipFill rotWithShape="1">
          <a:blip r:embed="rId7">
            <a:extLst>
              <a:ext uri="{28A0092B-C50C-407E-A947-70E740481C1C}">
                <a14:useLocalDpi xmlns:a14="http://schemas.microsoft.com/office/drawing/2010/main" val="0"/>
              </a:ext>
            </a:extLst>
          </a:blip>
          <a:srcRect l="24314" t="45013" r="47827" b="18194"/>
          <a:stretch/>
        </p:blipFill>
        <p:spPr bwMode="auto">
          <a:xfrm>
            <a:off x="6918242" y="1785722"/>
            <a:ext cx="714549" cy="7422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W:\project\stars\workspace\RND\SB-RND-ACT-006-13\WD41\projects\stars\ENSI Presentation\rbht-xsection.png"/>
          <p:cNvPicPr>
            <a:picLocks noChangeAspect="1" noChangeArrowheads="1"/>
          </p:cNvPicPr>
          <p:nvPr/>
        </p:nvPicPr>
        <p:blipFill rotWithShape="1">
          <a:blip r:embed="rId8">
            <a:extLst>
              <a:ext uri="{28A0092B-C50C-407E-A947-70E740481C1C}">
                <a14:useLocalDpi xmlns:a14="http://schemas.microsoft.com/office/drawing/2010/main" val="0"/>
              </a:ext>
            </a:extLst>
          </a:blip>
          <a:srcRect l="30384" t="2080" r="50796"/>
          <a:stretch/>
        </p:blipFill>
        <p:spPr bwMode="auto">
          <a:xfrm>
            <a:off x="6516216" y="1838372"/>
            <a:ext cx="376530" cy="223777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918243" y="2715973"/>
            <a:ext cx="822110" cy="338554"/>
          </a:xfrm>
          <a:prstGeom prst="rect">
            <a:avLst/>
          </a:prstGeom>
        </p:spPr>
        <p:txBody>
          <a:bodyPr wrap="square">
            <a:spAutoFit/>
          </a:bodyPr>
          <a:lstStyle/>
          <a:p>
            <a:pPr>
              <a:spcBef>
                <a:spcPts val="0"/>
              </a:spcBef>
            </a:pPr>
            <a:r>
              <a:rPr lang="en-US" b="1" dirty="0">
                <a:latin typeface="+mn-lt"/>
              </a:rPr>
              <a:t>RBHT</a:t>
            </a:r>
          </a:p>
        </p:txBody>
      </p:sp>
      <p:sp>
        <p:nvSpPr>
          <p:cNvPr id="25" name="Rectangle 24"/>
          <p:cNvSpPr/>
          <p:nvPr/>
        </p:nvSpPr>
        <p:spPr>
          <a:xfrm>
            <a:off x="5542936" y="1555305"/>
            <a:ext cx="688027" cy="369332"/>
          </a:xfrm>
          <a:prstGeom prst="rect">
            <a:avLst/>
          </a:prstGeom>
        </p:spPr>
        <p:txBody>
          <a:bodyPr wrap="square">
            <a:spAutoFit/>
          </a:bodyPr>
          <a:lstStyle/>
          <a:p>
            <a:pPr marL="85725" lvl="1" algn="ctr"/>
            <a:r>
              <a:rPr lang="en-US" sz="1800" dirty="0">
                <a:latin typeface="+mn-lt"/>
              </a:rPr>
              <a:t>220</a:t>
            </a:r>
          </a:p>
        </p:txBody>
      </p:sp>
      <p:sp>
        <p:nvSpPr>
          <p:cNvPr id="26" name="Rectangle 25"/>
          <p:cNvSpPr/>
          <p:nvPr/>
        </p:nvSpPr>
        <p:spPr>
          <a:xfrm>
            <a:off x="5617201" y="3148773"/>
            <a:ext cx="688027" cy="369332"/>
          </a:xfrm>
          <a:prstGeom prst="rect">
            <a:avLst/>
          </a:prstGeom>
        </p:spPr>
        <p:txBody>
          <a:bodyPr wrap="square">
            <a:spAutoFit/>
          </a:bodyPr>
          <a:lstStyle/>
          <a:p>
            <a:pPr marL="85725" lvl="1" algn="ctr"/>
            <a:r>
              <a:rPr lang="en-US" sz="1800" dirty="0">
                <a:latin typeface="+mn-lt"/>
              </a:rPr>
              <a:t>222</a:t>
            </a:r>
          </a:p>
        </p:txBody>
      </p:sp>
      <p:sp>
        <p:nvSpPr>
          <p:cNvPr id="27" name="Rectangle 26"/>
          <p:cNvSpPr/>
          <p:nvPr/>
        </p:nvSpPr>
        <p:spPr>
          <a:xfrm>
            <a:off x="4142731" y="3148773"/>
            <a:ext cx="688027" cy="369332"/>
          </a:xfrm>
          <a:prstGeom prst="rect">
            <a:avLst/>
          </a:prstGeom>
        </p:spPr>
        <p:txBody>
          <a:bodyPr wrap="square">
            <a:spAutoFit/>
          </a:bodyPr>
          <a:lstStyle/>
          <a:p>
            <a:pPr marL="85725" lvl="1" algn="ctr"/>
            <a:r>
              <a:rPr lang="en-US" sz="1800" dirty="0">
                <a:latin typeface="+mn-lt"/>
              </a:rPr>
              <a:t>223</a:t>
            </a:r>
          </a:p>
        </p:txBody>
      </p:sp>
      <p:sp>
        <p:nvSpPr>
          <p:cNvPr id="28" name="Rectangle 27"/>
          <p:cNvSpPr/>
          <p:nvPr/>
        </p:nvSpPr>
        <p:spPr>
          <a:xfrm>
            <a:off x="4114367" y="1555305"/>
            <a:ext cx="688027" cy="369332"/>
          </a:xfrm>
          <a:prstGeom prst="rect">
            <a:avLst/>
          </a:prstGeom>
        </p:spPr>
        <p:txBody>
          <a:bodyPr wrap="square">
            <a:spAutoFit/>
          </a:bodyPr>
          <a:lstStyle/>
          <a:p>
            <a:pPr marL="85725" lvl="1" algn="ctr"/>
            <a:r>
              <a:rPr lang="en-US" sz="1800" dirty="0">
                <a:latin typeface="+mn-lt"/>
              </a:rPr>
              <a:t>218</a:t>
            </a:r>
          </a:p>
        </p:txBody>
      </p:sp>
      <p:sp>
        <p:nvSpPr>
          <p:cNvPr id="29" name="Rectangle 28"/>
          <p:cNvSpPr/>
          <p:nvPr/>
        </p:nvSpPr>
        <p:spPr>
          <a:xfrm>
            <a:off x="4629843" y="2708920"/>
            <a:ext cx="1166293" cy="338554"/>
          </a:xfrm>
          <a:prstGeom prst="rect">
            <a:avLst/>
          </a:prstGeom>
        </p:spPr>
        <p:txBody>
          <a:bodyPr wrap="square">
            <a:spAutoFit/>
          </a:bodyPr>
          <a:lstStyle/>
          <a:p>
            <a:pPr algn="ctr">
              <a:spcBef>
                <a:spcPts val="0"/>
              </a:spcBef>
            </a:pPr>
            <a:r>
              <a:rPr lang="en-US" b="1" dirty="0">
                <a:latin typeface="+mn-lt"/>
              </a:rPr>
              <a:t>FEBA</a:t>
            </a:r>
          </a:p>
        </p:txBody>
      </p:sp>
    </p:spTree>
    <p:extLst>
      <p:ext uri="{BB962C8B-B14F-4D97-AF65-F5344CB8AC3E}">
        <p14:creationId xmlns:p14="http://schemas.microsoft.com/office/powerpoint/2010/main" val="346131170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CH" dirty="0"/>
              <a:t>Wir schaffen Wissen – heute für morgen</a:t>
            </a:r>
          </a:p>
        </p:txBody>
      </p:sp>
      <p:sp>
        <p:nvSpPr>
          <p:cNvPr id="6" name="Textplatzhalter 5"/>
          <p:cNvSpPr>
            <a:spLocks noGrp="1"/>
          </p:cNvSpPr>
          <p:nvPr>
            <p:ph type="body" sz="quarter" idx="13"/>
          </p:nvPr>
        </p:nvSpPr>
        <p:spPr>
          <a:xfrm>
            <a:off x="827088" y="1019811"/>
            <a:ext cx="2952824" cy="5577839"/>
          </a:xfrm>
        </p:spPr>
        <p:txBody>
          <a:bodyPr/>
          <a:lstStyle/>
          <a:p>
            <a:pPr marL="0" indent="0">
              <a:buNone/>
            </a:pPr>
            <a:r>
              <a:rPr lang="de-CH" b="1" dirty="0" err="1"/>
              <a:t>Thank</a:t>
            </a:r>
            <a:r>
              <a:rPr lang="de-CH" b="1" dirty="0"/>
              <a:t> </a:t>
            </a:r>
            <a:r>
              <a:rPr lang="de-CH" b="1" dirty="0" err="1"/>
              <a:t>you</a:t>
            </a:r>
            <a:r>
              <a:rPr lang="de-CH" b="1" dirty="0"/>
              <a:t> </a:t>
            </a:r>
            <a:r>
              <a:rPr lang="de-CH" b="1" dirty="0" err="1"/>
              <a:t>for</a:t>
            </a:r>
            <a:r>
              <a:rPr lang="de-CH" b="1" dirty="0"/>
              <a:t> </a:t>
            </a:r>
            <a:r>
              <a:rPr lang="de-CH" b="1" dirty="0" err="1"/>
              <a:t>your</a:t>
            </a:r>
            <a:r>
              <a:rPr lang="de-CH" b="1" dirty="0"/>
              <a:t> </a:t>
            </a:r>
            <a:r>
              <a:rPr lang="de-CH" b="1" dirty="0" err="1"/>
              <a:t>attention</a:t>
            </a:r>
            <a:r>
              <a:rPr lang="de-CH" b="1" dirty="0"/>
              <a:t>.</a:t>
            </a:r>
          </a:p>
          <a:p>
            <a:pPr marL="0" indent="0">
              <a:buNone/>
            </a:pPr>
            <a:r>
              <a:rPr lang="de-CH" b="1" dirty="0" err="1"/>
              <a:t>My</a:t>
            </a:r>
            <a:r>
              <a:rPr lang="de-CH" b="1" dirty="0"/>
              <a:t> </a:t>
            </a:r>
            <a:r>
              <a:rPr lang="de-CH" b="1" dirty="0" err="1"/>
              <a:t>sincere</a:t>
            </a:r>
            <a:r>
              <a:rPr lang="de-CH" b="1" dirty="0"/>
              <a:t> </a:t>
            </a:r>
            <a:r>
              <a:rPr lang="de-CH" b="1" dirty="0" err="1"/>
              <a:t>gratitude</a:t>
            </a:r>
            <a:r>
              <a:rPr lang="de-CH" b="1" dirty="0"/>
              <a:t> </a:t>
            </a:r>
            <a:r>
              <a:rPr lang="de-CH" b="1" dirty="0" err="1"/>
              <a:t>to</a:t>
            </a:r>
            <a:r>
              <a:rPr lang="de-CH" b="1" dirty="0"/>
              <a:t>:</a:t>
            </a:r>
          </a:p>
          <a:p>
            <a:pPr marL="0" indent="0">
              <a:buNone/>
            </a:pPr>
            <a:endParaRPr lang="de-CH" dirty="0"/>
          </a:p>
          <a:p>
            <a:r>
              <a:rPr lang="de-CH" dirty="0"/>
              <a:t>Prof. A. Pautz</a:t>
            </a:r>
          </a:p>
          <a:p>
            <a:r>
              <a:rPr lang="de-CH" dirty="0"/>
              <a:t>Mr. O. Zerkak</a:t>
            </a:r>
          </a:p>
          <a:p>
            <a:r>
              <a:rPr lang="de-CH" dirty="0"/>
              <a:t>Dr. G. Perret</a:t>
            </a:r>
          </a:p>
          <a:p>
            <a:r>
              <a:rPr lang="de-CH" dirty="0"/>
              <a:t>Mr. </a:t>
            </a:r>
            <a:r>
              <a:rPr lang="de-CH" dirty="0" err="1"/>
              <a:t>Ph</a:t>
            </a:r>
            <a:r>
              <a:rPr lang="de-CH" dirty="0"/>
              <a:t>. Jacquemoud</a:t>
            </a:r>
          </a:p>
          <a:p>
            <a:r>
              <a:rPr lang="de-CH" dirty="0"/>
              <a:t>Dr. M. Hursin</a:t>
            </a:r>
          </a:p>
          <a:p>
            <a:r>
              <a:rPr lang="de-CH" dirty="0"/>
              <a:t>Dr. D. Rochman</a:t>
            </a:r>
          </a:p>
          <a:p>
            <a:r>
              <a:rPr lang="de-CH" dirty="0"/>
              <a:t>Mr. H. Ferroukhi</a:t>
            </a:r>
          </a:p>
          <a:p>
            <a:r>
              <a:rPr lang="de-CH" dirty="0"/>
              <a:t>Other </a:t>
            </a:r>
            <a:r>
              <a:rPr lang="de-CH" dirty="0" err="1"/>
              <a:t>members</a:t>
            </a:r>
            <a:r>
              <a:rPr lang="de-CH" dirty="0"/>
              <a:t> </a:t>
            </a:r>
            <a:r>
              <a:rPr lang="de-CH" dirty="0" err="1"/>
              <a:t>of</a:t>
            </a:r>
            <a:r>
              <a:rPr lang="de-CH" dirty="0"/>
              <a:t> STARS</a:t>
            </a:r>
          </a:p>
          <a:p>
            <a:endParaRPr lang="de-CH" dirty="0"/>
          </a:p>
          <a:p>
            <a:pPr marL="0" indent="0">
              <a:buNone/>
            </a:pPr>
            <a:r>
              <a:rPr lang="de-CH" dirty="0"/>
              <a:t>The </a:t>
            </a:r>
            <a:r>
              <a:rPr lang="de-CH" dirty="0" err="1"/>
              <a:t>jury</a:t>
            </a:r>
            <a:r>
              <a:rPr lang="de-CH" dirty="0"/>
              <a:t> </a:t>
            </a:r>
            <a:r>
              <a:rPr lang="de-CH" dirty="0" err="1"/>
              <a:t>members</a:t>
            </a:r>
            <a:r>
              <a:rPr lang="de-CH" dirty="0"/>
              <a:t>:</a:t>
            </a:r>
          </a:p>
          <a:p>
            <a:r>
              <a:rPr lang="de-CH" dirty="0"/>
              <a:t>Dr. J. </a:t>
            </a:r>
            <a:r>
              <a:rPr lang="de-CH" dirty="0" err="1"/>
              <a:t>Baccou</a:t>
            </a:r>
            <a:endParaRPr lang="de-CH" dirty="0"/>
          </a:p>
          <a:p>
            <a:r>
              <a:rPr lang="de-CH" dirty="0"/>
              <a:t>Prof. R. </a:t>
            </a:r>
            <a:r>
              <a:rPr lang="de-CH" dirty="0" err="1"/>
              <a:t>Houdr</a:t>
            </a:r>
            <a:r>
              <a:rPr lang="de-CH" dirty="0" err="1">
                <a:cs typeface="Times New Roman"/>
              </a:rPr>
              <a:t>é</a:t>
            </a:r>
            <a:endParaRPr lang="de-CH" dirty="0"/>
          </a:p>
          <a:p>
            <a:r>
              <a:rPr lang="de-CH" dirty="0"/>
              <a:t>Prof. B. Sudret</a:t>
            </a:r>
          </a:p>
          <a:p>
            <a:r>
              <a:rPr lang="de-CH" dirty="0"/>
              <a:t>Dr. W. Zwermann</a:t>
            </a:r>
          </a:p>
          <a:p>
            <a:endParaRPr lang="de-CH" dirty="0"/>
          </a:p>
        </p:txBody>
      </p:sp>
      <p:sp>
        <p:nvSpPr>
          <p:cNvPr id="2" name="Rectangle 1"/>
          <p:cNvSpPr/>
          <p:nvPr/>
        </p:nvSpPr>
        <p:spPr bwMode="auto">
          <a:xfrm>
            <a:off x="4859338" y="5517232"/>
            <a:ext cx="4291111" cy="1080418"/>
          </a:xfrm>
          <a:prstGeom prst="rect">
            <a:avLst/>
          </a:prstGeom>
          <a:solidFill>
            <a:srgbClr val="E5E5E5">
              <a:alpha val="7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mn-lt"/>
              </a:rPr>
              <a:t>Additional acknowledgments:</a:t>
            </a:r>
          </a:p>
          <a:p>
            <a:pPr marL="180975" indent="-95250">
              <a:buFont typeface="Arial" panose="020B0604020202020204" pitchFamily="34" charset="0"/>
              <a:buChar char="•"/>
            </a:pPr>
            <a:r>
              <a:rPr lang="de-CH" dirty="0">
                <a:latin typeface="+mn-lt"/>
              </a:rPr>
              <a:t>Swiss Federal </a:t>
            </a:r>
            <a:r>
              <a:rPr lang="de-CH" dirty="0" err="1">
                <a:latin typeface="+mn-lt"/>
              </a:rPr>
              <a:t>Nuclear</a:t>
            </a:r>
            <a:r>
              <a:rPr lang="de-CH" dirty="0">
                <a:latin typeface="+mn-lt"/>
              </a:rPr>
              <a:t> </a:t>
            </a:r>
            <a:r>
              <a:rPr lang="de-CH" dirty="0" err="1">
                <a:latin typeface="+mn-lt"/>
              </a:rPr>
              <a:t>Safety</a:t>
            </a:r>
            <a:r>
              <a:rPr lang="de-CH" dirty="0">
                <a:latin typeface="+mn-lt"/>
              </a:rPr>
              <a:t> </a:t>
            </a:r>
            <a:r>
              <a:rPr lang="de-CH" dirty="0" err="1">
                <a:latin typeface="+mn-lt"/>
              </a:rPr>
              <a:t>Inspectorat</a:t>
            </a:r>
            <a:r>
              <a:rPr lang="de-CH" dirty="0">
                <a:latin typeface="+mn-lt"/>
              </a:rPr>
              <a:t> (ENSI)</a:t>
            </a:r>
          </a:p>
          <a:p>
            <a:pPr marL="180975" indent="-95250">
              <a:buFont typeface="Arial" panose="020B0604020202020204" pitchFamily="34" charset="0"/>
              <a:buChar char="•"/>
            </a:pPr>
            <a:r>
              <a:rPr lang="de-CH" dirty="0">
                <a:latin typeface="+mn-lt"/>
              </a:rPr>
              <a:t>Swiss Federal Office </a:t>
            </a:r>
            <a:r>
              <a:rPr lang="de-CH" dirty="0" err="1">
                <a:latin typeface="+mn-lt"/>
              </a:rPr>
              <a:t>of</a:t>
            </a:r>
            <a:r>
              <a:rPr lang="de-CH" dirty="0">
                <a:latin typeface="+mn-lt"/>
              </a:rPr>
              <a:t> </a:t>
            </a:r>
            <a:r>
              <a:rPr lang="de-CH" dirty="0" err="1">
                <a:latin typeface="+mn-lt"/>
              </a:rPr>
              <a:t>Energy</a:t>
            </a:r>
            <a:r>
              <a:rPr lang="de-CH" dirty="0">
                <a:latin typeface="+mn-lt"/>
              </a:rPr>
              <a:t> (BFM)</a:t>
            </a:r>
          </a:p>
        </p:txBody>
      </p:sp>
    </p:spTree>
    <p:extLst>
      <p:ext uri="{BB962C8B-B14F-4D97-AF65-F5344CB8AC3E}">
        <p14:creationId xmlns:p14="http://schemas.microsoft.com/office/powerpoint/2010/main" val="349705226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Uncertainty in </a:t>
            </a:r>
            <a:br>
              <a:rPr lang="en-US" dirty="0"/>
            </a:br>
            <a:r>
              <a:rPr lang="en-US" dirty="0"/>
              <a:t>Physical Model Parameters</a:t>
            </a:r>
          </a:p>
        </p:txBody>
      </p:sp>
      <p:grpSp>
        <p:nvGrpSpPr>
          <p:cNvPr id="4" name="Group 3"/>
          <p:cNvGrpSpPr/>
          <p:nvPr/>
        </p:nvGrpSpPr>
        <p:grpSpPr>
          <a:xfrm>
            <a:off x="848574" y="1534663"/>
            <a:ext cx="2837268" cy="2974457"/>
            <a:chOff x="942644" y="955078"/>
            <a:chExt cx="2837268" cy="2974457"/>
          </a:xfrm>
        </p:grpSpPr>
        <p:pic>
          <p:nvPicPr>
            <p:cNvPr id="5" name="Picture 2" descr="W:\project\stars\workspace\RND\SB-RND-ACT-006-13\WD41\projects\stars\ENSI Presentation\flecht-sea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332969"/>
              <a:ext cx="1322002" cy="12718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90810" y="2745793"/>
              <a:ext cx="2089102" cy="646331"/>
            </a:xfrm>
            <a:prstGeom prst="rect">
              <a:avLst/>
            </a:prstGeom>
          </p:spPr>
          <p:txBody>
            <a:bodyPr wrap="square">
              <a:spAutoFit/>
            </a:bodyPr>
            <a:lstStyle/>
            <a:p>
              <a:pPr>
                <a:spcBef>
                  <a:spcPts val="0"/>
                </a:spcBef>
              </a:pPr>
              <a:r>
                <a:rPr lang="en-US" sz="1800" b="1" dirty="0">
                  <a:latin typeface="+mn-lt"/>
                </a:rPr>
                <a:t>FLECHT-SEASET</a:t>
              </a:r>
            </a:p>
            <a:p>
              <a:pPr>
                <a:spcBef>
                  <a:spcPts val="0"/>
                </a:spcBef>
              </a:pPr>
              <a:r>
                <a:rPr lang="en-US" sz="1800" dirty="0">
                  <a:latin typeface="+mn-lt"/>
                </a:rPr>
                <a:t>Westinghouse, USA</a:t>
              </a:r>
            </a:p>
          </p:txBody>
        </p:sp>
        <p:pic>
          <p:nvPicPr>
            <p:cNvPr id="7" name="Picture 9" descr="W:\project\stars\workspace\RND\SB-RND-ACT-006-13\WD41\projects\stars\ENSI Presentation\flecht-seaset-axial.png"/>
            <p:cNvPicPr>
              <a:picLocks noChangeAspect="1" noChangeArrowheads="1"/>
            </p:cNvPicPr>
            <p:nvPr/>
          </p:nvPicPr>
          <p:blipFill rotWithShape="1">
            <a:blip r:embed="rId4">
              <a:extLst>
                <a:ext uri="{28A0092B-C50C-407E-A947-70E740481C1C}">
                  <a14:useLocalDpi xmlns:a14="http://schemas.microsoft.com/office/drawing/2010/main" val="0"/>
                </a:ext>
              </a:extLst>
            </a:blip>
            <a:srcRect l="27087"/>
            <a:stretch/>
          </p:blipFill>
          <p:spPr bwMode="auto">
            <a:xfrm flipH="1">
              <a:off x="942644" y="955078"/>
              <a:ext cx="677028" cy="29744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7596336" y="4230363"/>
            <a:ext cx="1584176" cy="2359309"/>
            <a:chOff x="7380312" y="4073753"/>
            <a:chExt cx="1584176" cy="2359309"/>
          </a:xfrm>
        </p:grpSpPr>
        <p:pic>
          <p:nvPicPr>
            <p:cNvPr id="9" name="Picture 4" descr="W:\project\stars\workspace\RND\SB-RND-ACT-006-13\WD41\projects\stars\ENSI Presentation\achilles-ax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6541" r="78937"/>
            <a:stretch/>
          </p:blipFill>
          <p:spPr bwMode="auto">
            <a:xfrm flipH="1">
              <a:off x="7380312" y="4073753"/>
              <a:ext cx="403001" cy="23593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W:\project\stars\workspace\RND\SB-RND-ACT-006-13\WD41\projects\stars\ENSI Presentation\achilles-xsection.png"/>
            <p:cNvPicPr>
              <a:picLocks noChangeAspect="1" noChangeArrowheads="1"/>
            </p:cNvPicPr>
            <p:nvPr/>
          </p:nvPicPr>
          <p:blipFill rotWithShape="1">
            <a:blip r:embed="rId6">
              <a:extLst>
                <a:ext uri="{28A0092B-C50C-407E-A947-70E740481C1C}">
                  <a14:useLocalDpi xmlns:a14="http://schemas.microsoft.com/office/drawing/2010/main" val="0"/>
                </a:ext>
              </a:extLst>
            </a:blip>
            <a:srcRect l="555" t="3505" r="59265" b="32988"/>
            <a:stretch/>
          </p:blipFill>
          <p:spPr bwMode="auto">
            <a:xfrm>
              <a:off x="7783313" y="4073753"/>
              <a:ext cx="807981" cy="80504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783313" y="5141922"/>
              <a:ext cx="1181175" cy="569387"/>
            </a:xfrm>
            <a:prstGeom prst="rect">
              <a:avLst/>
            </a:prstGeom>
          </p:spPr>
          <p:txBody>
            <a:bodyPr wrap="square">
              <a:spAutoFit/>
            </a:bodyPr>
            <a:lstStyle/>
            <a:p>
              <a:pPr>
                <a:spcBef>
                  <a:spcPts val="0"/>
                </a:spcBef>
              </a:pPr>
              <a:r>
                <a:rPr lang="en-US" b="1" dirty="0">
                  <a:latin typeface="+mn-lt"/>
                </a:rPr>
                <a:t>ACHILLES</a:t>
              </a:r>
            </a:p>
            <a:p>
              <a:pPr>
                <a:spcBef>
                  <a:spcPts val="0"/>
                </a:spcBef>
              </a:pPr>
              <a:r>
                <a:rPr lang="en-US" sz="1500" dirty="0" err="1">
                  <a:latin typeface="+mn-lt"/>
                </a:rPr>
                <a:t>Winfrith</a:t>
              </a:r>
              <a:r>
                <a:rPr lang="en-US" sz="1500" dirty="0">
                  <a:latin typeface="+mn-lt"/>
                </a:rPr>
                <a:t>, UK</a:t>
              </a:r>
            </a:p>
          </p:txBody>
        </p:sp>
      </p:grpSp>
      <p:grpSp>
        <p:nvGrpSpPr>
          <p:cNvPr id="12" name="Group 11"/>
          <p:cNvGrpSpPr/>
          <p:nvPr/>
        </p:nvGrpSpPr>
        <p:grpSpPr>
          <a:xfrm>
            <a:off x="3826669" y="4230361"/>
            <a:ext cx="2329507" cy="2281475"/>
            <a:chOff x="3250605" y="4073753"/>
            <a:chExt cx="2329507" cy="2281474"/>
          </a:xfrm>
        </p:grpSpPr>
        <p:pic>
          <p:nvPicPr>
            <p:cNvPr id="13" name="Picture 8" descr="W:\project\stars\workspace\RND\SB-RND-ACT-006-13\WD41\projects\stars\ENSI Presentation\feba-axial.png"/>
            <p:cNvPicPr>
              <a:picLocks noChangeAspect="1" noChangeArrowheads="1"/>
            </p:cNvPicPr>
            <p:nvPr/>
          </p:nvPicPr>
          <p:blipFill rotWithShape="1">
            <a:blip r:embed="rId7">
              <a:extLst>
                <a:ext uri="{28A0092B-C50C-407E-A947-70E740481C1C}">
                  <a14:useLocalDpi xmlns:a14="http://schemas.microsoft.com/office/drawing/2010/main" val="0"/>
                </a:ext>
              </a:extLst>
            </a:blip>
            <a:srcRect t="6081" r="46587" b="1265"/>
            <a:stretch/>
          </p:blipFill>
          <p:spPr bwMode="auto">
            <a:xfrm>
              <a:off x="3250605" y="4121599"/>
              <a:ext cx="1130562" cy="22336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wicaksono_d\Desktop\npic\test-section.png"/>
            <p:cNvPicPr>
              <a:picLocks noChangeAspect="1" noChangeArrowheads="1"/>
            </p:cNvPicPr>
            <p:nvPr/>
          </p:nvPicPr>
          <p:blipFill rotWithShape="1">
            <a:blip r:embed="rId8">
              <a:extLst>
                <a:ext uri="{28A0092B-C50C-407E-A947-70E740481C1C}">
                  <a14:useLocalDpi xmlns:a14="http://schemas.microsoft.com/office/drawing/2010/main" val="0"/>
                </a:ext>
              </a:extLst>
            </a:blip>
            <a:srcRect t="6972" r="26092" b="15373"/>
            <a:stretch/>
          </p:blipFill>
          <p:spPr bwMode="auto">
            <a:xfrm>
              <a:off x="4200392" y="4073753"/>
              <a:ext cx="735371" cy="73140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4211959" y="5128641"/>
              <a:ext cx="1368153" cy="569387"/>
            </a:xfrm>
            <a:prstGeom prst="rect">
              <a:avLst/>
            </a:prstGeom>
          </p:spPr>
          <p:txBody>
            <a:bodyPr wrap="square">
              <a:spAutoFit/>
            </a:bodyPr>
            <a:lstStyle/>
            <a:p>
              <a:pPr>
                <a:spcBef>
                  <a:spcPts val="0"/>
                </a:spcBef>
              </a:pPr>
              <a:r>
                <a:rPr lang="en-US" b="1" dirty="0">
                  <a:latin typeface="+mn-lt"/>
                </a:rPr>
                <a:t>FEBA</a:t>
              </a:r>
            </a:p>
            <a:p>
              <a:pPr>
                <a:spcBef>
                  <a:spcPts val="0"/>
                </a:spcBef>
              </a:pPr>
              <a:r>
                <a:rPr lang="en-US" sz="1500" dirty="0">
                  <a:latin typeface="+mn-lt"/>
                </a:rPr>
                <a:t>KIT, Germany</a:t>
              </a:r>
            </a:p>
          </p:txBody>
        </p:sp>
      </p:grpSp>
      <p:sp>
        <p:nvSpPr>
          <p:cNvPr id="16" name="Rectangle 15"/>
          <p:cNvSpPr/>
          <p:nvPr/>
        </p:nvSpPr>
        <p:spPr>
          <a:xfrm>
            <a:off x="3692335" y="1534663"/>
            <a:ext cx="5423233" cy="2200602"/>
          </a:xfrm>
          <a:prstGeom prst="rect">
            <a:avLst/>
          </a:prstGeom>
        </p:spPr>
        <p:txBody>
          <a:bodyPr wrap="square">
            <a:spAutoFit/>
          </a:bodyPr>
          <a:lstStyle/>
          <a:p>
            <a:r>
              <a:rPr lang="en-US" sz="1800" dirty="0">
                <a:latin typeface="+mn-lt"/>
              </a:rPr>
              <a:t>Excerpt from the TRACE Code Theory Manual:</a:t>
            </a:r>
          </a:p>
          <a:p>
            <a:pPr marL="180975" indent="-180975">
              <a:buFont typeface="Arial" panose="020B0604020202020204" pitchFamily="34" charset="0"/>
              <a:buChar char="•"/>
            </a:pPr>
            <a:r>
              <a:rPr lang="en-US" sz="1700" dirty="0">
                <a:latin typeface="+mn-lt"/>
              </a:rPr>
              <a:t>“…the </a:t>
            </a:r>
            <a:r>
              <a:rPr lang="en-US" sz="1700" b="1" dirty="0">
                <a:latin typeface="+mn-lt"/>
              </a:rPr>
              <a:t>approximate value of the coefficient</a:t>
            </a:r>
            <a:r>
              <a:rPr lang="en-US" sz="1700" dirty="0">
                <a:latin typeface="+mn-lt"/>
              </a:rPr>
              <a:t> in Eq. (4-119) </a:t>
            </a:r>
            <a:r>
              <a:rPr lang="en-US" sz="1700" b="1" dirty="0">
                <a:latin typeface="+mn-lt"/>
              </a:rPr>
              <a:t>was determined from data comparisons with FLECHT-SEASET</a:t>
            </a:r>
            <a:r>
              <a:rPr lang="en-US" sz="1700" dirty="0">
                <a:latin typeface="+mn-lt"/>
              </a:rPr>
              <a:t> high flooding rate </a:t>
            </a:r>
            <a:r>
              <a:rPr lang="en-US" sz="1700" dirty="0" err="1">
                <a:latin typeface="+mn-lt"/>
              </a:rPr>
              <a:t>reflood</a:t>
            </a:r>
            <a:r>
              <a:rPr lang="en-US" sz="1700" dirty="0">
                <a:latin typeface="+mn-lt"/>
              </a:rPr>
              <a:t> data…” (pp. 164)</a:t>
            </a:r>
            <a:endParaRPr lang="de-CH" sz="1700" dirty="0">
              <a:latin typeface="+mn-lt"/>
            </a:endParaRPr>
          </a:p>
          <a:p>
            <a:pPr marL="180975" indent="-180975">
              <a:buFont typeface="Arial" panose="020B0604020202020204" pitchFamily="34" charset="0"/>
              <a:buChar char="•"/>
            </a:pPr>
            <a:r>
              <a:rPr lang="en-US" sz="1700" dirty="0">
                <a:latin typeface="+mn-lt"/>
              </a:rPr>
              <a:t>“In TRACE, the above interfacial drag coefficient </a:t>
            </a:r>
            <a:r>
              <a:rPr lang="en-US" sz="1700" b="1" dirty="0">
                <a:latin typeface="+mn-lt"/>
              </a:rPr>
              <a:t>has been reduced by a factor of ¾</a:t>
            </a:r>
            <a:r>
              <a:rPr lang="en-US" sz="1700" dirty="0">
                <a:latin typeface="+mn-lt"/>
              </a:rPr>
              <a:t> </a:t>
            </a:r>
            <a:r>
              <a:rPr lang="en-US" sz="1700" b="1" dirty="0">
                <a:latin typeface="+mn-lt"/>
              </a:rPr>
              <a:t>to better match FLECHT-SEASET </a:t>
            </a:r>
            <a:r>
              <a:rPr lang="en-US" sz="1700" dirty="0">
                <a:latin typeface="+mn-lt"/>
              </a:rPr>
              <a:t>high flooding rate </a:t>
            </a:r>
            <a:r>
              <a:rPr lang="en-US" sz="1700" dirty="0" err="1">
                <a:latin typeface="+mn-lt"/>
              </a:rPr>
              <a:t>reflood</a:t>
            </a:r>
            <a:r>
              <a:rPr lang="en-US" sz="1700" dirty="0">
                <a:latin typeface="+mn-lt"/>
              </a:rPr>
              <a:t> data, so…”  (pp. 166)</a:t>
            </a:r>
          </a:p>
        </p:txBody>
      </p:sp>
      <p:grpSp>
        <p:nvGrpSpPr>
          <p:cNvPr id="17" name="Group 16"/>
          <p:cNvGrpSpPr/>
          <p:nvPr/>
        </p:nvGrpSpPr>
        <p:grpSpPr>
          <a:xfrm>
            <a:off x="6074619" y="4253037"/>
            <a:ext cx="1665733" cy="2344315"/>
            <a:chOff x="5570563" y="4073753"/>
            <a:chExt cx="1665733" cy="2344315"/>
          </a:xfrm>
        </p:grpSpPr>
        <p:pic>
          <p:nvPicPr>
            <p:cNvPr id="18" name="Picture 6" descr="W:\project\stars\workspace\RND\SB-RND-ACT-006-13\WD41\projects\stars\ENSI Presentation\rbht.png"/>
            <p:cNvPicPr>
              <a:picLocks noChangeAspect="1" noChangeArrowheads="1"/>
            </p:cNvPicPr>
            <p:nvPr/>
          </p:nvPicPr>
          <p:blipFill rotWithShape="1">
            <a:blip r:embed="rId9">
              <a:extLst>
                <a:ext uri="{28A0092B-C50C-407E-A947-70E740481C1C}">
                  <a14:useLocalDpi xmlns:a14="http://schemas.microsoft.com/office/drawing/2010/main" val="0"/>
                </a:ext>
              </a:extLst>
            </a:blip>
            <a:srcRect l="24314" t="45013" r="47827" b="18194"/>
            <a:stretch/>
          </p:blipFill>
          <p:spPr bwMode="auto">
            <a:xfrm>
              <a:off x="5997560" y="4073753"/>
              <a:ext cx="758932" cy="75969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7" descr="W:\project\stars\workspace\RND\SB-RND-ACT-006-13\WD41\projects\stars\ENSI Presentation\rbht-xsection.png"/>
            <p:cNvPicPr>
              <a:picLocks noChangeAspect="1" noChangeArrowheads="1"/>
            </p:cNvPicPr>
            <p:nvPr/>
          </p:nvPicPr>
          <p:blipFill rotWithShape="1">
            <a:blip r:embed="rId10">
              <a:extLst>
                <a:ext uri="{28A0092B-C50C-407E-A947-70E740481C1C}">
                  <a14:useLocalDpi xmlns:a14="http://schemas.microsoft.com/office/drawing/2010/main" val="0"/>
                </a:ext>
              </a:extLst>
            </a:blip>
            <a:srcRect l="30384" t="2080" r="50796"/>
            <a:stretch/>
          </p:blipFill>
          <p:spPr bwMode="auto">
            <a:xfrm>
              <a:off x="5570563" y="4127642"/>
              <a:ext cx="399918" cy="229042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5997560" y="5129573"/>
              <a:ext cx="1238736" cy="584775"/>
            </a:xfrm>
            <a:prstGeom prst="rect">
              <a:avLst/>
            </a:prstGeom>
          </p:spPr>
          <p:txBody>
            <a:bodyPr wrap="square">
              <a:spAutoFit/>
            </a:bodyPr>
            <a:lstStyle/>
            <a:p>
              <a:pPr>
                <a:spcBef>
                  <a:spcPts val="0"/>
                </a:spcBef>
              </a:pPr>
              <a:r>
                <a:rPr lang="en-US" b="1" dirty="0">
                  <a:latin typeface="+mn-lt"/>
                </a:rPr>
                <a:t>RBHT</a:t>
              </a:r>
            </a:p>
            <a:p>
              <a:pPr>
                <a:spcBef>
                  <a:spcPts val="0"/>
                </a:spcBef>
              </a:pPr>
              <a:r>
                <a:rPr lang="en-US" sz="1500" dirty="0">
                  <a:latin typeface="+mn-lt"/>
                </a:rPr>
                <a:t>PSU, USA</a:t>
              </a:r>
            </a:p>
          </p:txBody>
        </p:sp>
      </p:grpSp>
      <p:sp>
        <p:nvSpPr>
          <p:cNvPr id="21" name="Rectangle 20"/>
          <p:cNvSpPr/>
          <p:nvPr/>
        </p:nvSpPr>
        <p:spPr>
          <a:xfrm>
            <a:off x="926314" y="4869160"/>
            <a:ext cx="2837268" cy="1323439"/>
          </a:xfrm>
          <a:prstGeom prst="rect">
            <a:avLst/>
          </a:prstGeom>
        </p:spPr>
        <p:txBody>
          <a:bodyPr wrap="square" anchor="ctr">
            <a:spAutoFit/>
          </a:bodyPr>
          <a:lstStyle/>
          <a:p>
            <a:r>
              <a:rPr lang="en-US" sz="2000" b="1" dirty="0">
                <a:latin typeface="+mn-lt"/>
              </a:rPr>
              <a:t>What if the calibration was done on other, similar, separate effect test facilities (SETFs)?</a:t>
            </a:r>
          </a:p>
        </p:txBody>
      </p:sp>
    </p:spTree>
    <p:extLst>
      <p:ext uri="{BB962C8B-B14F-4D97-AF65-F5344CB8AC3E}">
        <p14:creationId xmlns:p14="http://schemas.microsoft.com/office/powerpoint/2010/main" val="208256229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Research Objectives</a:t>
            </a:r>
          </a:p>
        </p:txBody>
      </p:sp>
      <p:sp>
        <p:nvSpPr>
          <p:cNvPr id="5" name="Rectangle 3"/>
          <p:cNvSpPr txBox="1">
            <a:spLocks noChangeArrowheads="1"/>
          </p:cNvSpPr>
          <p:nvPr/>
        </p:nvSpPr>
        <p:spPr>
          <a:xfrm>
            <a:off x="826517" y="1414463"/>
            <a:ext cx="8137971" cy="15104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1800" dirty="0">
                <a:ea typeface="ヒラギノ角ゴ Pro W3"/>
                <a:cs typeface="ヒラギノ角ゴ Pro W3"/>
              </a:rPr>
              <a:t>Given experimental data from a Separate Effect Test Facility (SETF),</a:t>
            </a:r>
            <a:br>
              <a:rPr lang="en-US" sz="1800" dirty="0">
                <a:ea typeface="ヒラギノ角ゴ Pro W3"/>
                <a:cs typeface="ヒラギノ角ゴ Pro W3"/>
              </a:rPr>
            </a:br>
            <a:r>
              <a:rPr lang="en-US" sz="1800" dirty="0">
                <a:ea typeface="ヒラギノ角ゴ Pro W3"/>
                <a:cs typeface="ヒラギノ角ゴ Pro W3"/>
              </a:rPr>
              <a:t>develop a methodology to:</a:t>
            </a:r>
          </a:p>
          <a:p>
            <a:pPr marL="0" indent="0" algn="ctr">
              <a:spcBef>
                <a:spcPts val="1200"/>
              </a:spcBef>
              <a:buNone/>
            </a:pPr>
            <a:r>
              <a:rPr lang="en-US" sz="1800" b="1" dirty="0">
                <a:ea typeface="ヒラギノ角ゴ Pro W3"/>
                <a:cs typeface="ヒラギノ角ゴ Pro W3"/>
              </a:rPr>
              <a:t>quantify the uncertainty of physical model parameters in a TH System Code</a:t>
            </a:r>
          </a:p>
          <a:p>
            <a:pPr marL="0" indent="0">
              <a:spcBef>
                <a:spcPts val="600"/>
              </a:spcBef>
              <a:buNone/>
            </a:pPr>
            <a:r>
              <a:rPr lang="en-US" sz="1800" dirty="0">
                <a:ea typeface="ヒラギノ角ゴ Pro W3"/>
                <a:cs typeface="ヒラギノ角ゴ Pro W3"/>
              </a:rPr>
              <a:t>to be sampled from and propagated within statistical uncertainty analysis framework.</a:t>
            </a:r>
          </a:p>
        </p:txBody>
      </p:sp>
      <mc:AlternateContent xmlns:mc="http://schemas.openxmlformats.org/markup-compatibility/2006" xmlns:a14="http://schemas.microsoft.com/office/drawing/2010/main">
        <mc:Choice Requires="a14">
          <p:sp>
            <p:nvSpPr>
              <p:cNvPr id="7" name="Rectangle 3"/>
              <p:cNvSpPr txBox="1">
                <a:spLocks noChangeArrowheads="1"/>
              </p:cNvSpPr>
              <p:nvPr/>
            </p:nvSpPr>
            <p:spPr>
              <a:xfrm>
                <a:off x="1042988" y="3428702"/>
                <a:ext cx="7777162" cy="3096642"/>
              </a:xfrm>
              <a:prstGeom prst="rect">
                <a:avLst/>
              </a:prstGeom>
              <a:effectLst>
                <a:softEdge rad="31750"/>
              </a:effectLst>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6700" indent="-266700">
                  <a:lnSpc>
                    <a:spcPct val="120000"/>
                  </a:lnSpc>
                  <a:spcBef>
                    <a:spcPts val="600"/>
                  </a:spcBef>
                  <a:buAutoNum type="arabicPeriod"/>
                </a:pPr>
                <a:r>
                  <a:rPr lang="en-US" sz="1800" i="1" dirty="0">
                    <a:ea typeface="ヒラギノ角ゴ Pro W3"/>
                    <a:cs typeface="ヒラギノ角ゴ Pro W3"/>
                  </a:rPr>
                  <a:t>How to select important parameters to be inferred?</a:t>
                </a:r>
                <a:br>
                  <a:rPr lang="en-US" sz="1800" i="1" dirty="0">
                    <a:ea typeface="ヒラギノ角ゴ Pro W3"/>
                    <a:cs typeface="ヒラギノ角ゴ Pro W3"/>
                  </a:rPr>
                </a:br>
                <a:r>
                  <a:rPr lang="en-US" sz="1800" dirty="0">
                    <a:solidFill>
                      <a:srgbClr val="505050"/>
                    </a:solidFill>
                    <a:ea typeface="ヒラギノ角ゴ Pro W3"/>
                    <a:cs typeface="ヒラギノ角ゴ Pro W3"/>
                  </a:rPr>
                  <a:t>Are the observed variables sensitive to change in the parameters?</a:t>
                </a:r>
              </a:p>
              <a:p>
                <a:pPr marL="266700" indent="-266700">
                  <a:lnSpc>
                    <a:spcPct val="120000"/>
                  </a:lnSpc>
                  <a:spcBef>
                    <a:spcPts val="600"/>
                  </a:spcBef>
                  <a:buAutoNum type="arabicPeriod"/>
                </a:pPr>
                <a:r>
                  <a:rPr lang="en-US" sz="1800" i="1" dirty="0">
                    <a:ea typeface="ヒラギノ角ゴ Pro W3"/>
                    <a:cs typeface="ヒラギノ角ゴ Pro W3"/>
                  </a:rPr>
                  <a:t>How to approximate the input/output of the forward model?</a:t>
                </a:r>
                <a:br>
                  <a:rPr lang="en-US" sz="1800" i="1" dirty="0">
                    <a:ea typeface="ヒラギノ角ゴ Pro W3"/>
                    <a:cs typeface="ヒラギノ角ゴ Pro W3"/>
                  </a:rPr>
                </a:br>
                <a:r>
                  <a:rPr lang="en-US" sz="1800" dirty="0">
                    <a:solidFill>
                      <a:srgbClr val="505050"/>
                    </a:solidFill>
                    <a:ea typeface="ヒラギノ角ゴ Pro W3"/>
                    <a:cs typeface="ヒラギノ角ゴ Pro W3"/>
                  </a:rPr>
                  <a:t>TRACE run takes time (</a:t>
                </a:r>
                <a14:m>
                  <m:oMath xmlns:m="http://schemas.openxmlformats.org/officeDocument/2006/math">
                    <m:r>
                      <a:rPr lang="en-US" sz="1800" b="0" i="1" smtClean="0">
                        <a:solidFill>
                          <a:srgbClr val="505050"/>
                        </a:solidFill>
                        <a:latin typeface="Cambria Math"/>
                        <a:ea typeface="ヒラギノ角ゴ Pro W3"/>
                        <a:cs typeface="ヒラギノ角ゴ Pro W3"/>
                      </a:rPr>
                      <m:t>~ </m:t>
                    </m:r>
                  </m:oMath>
                </a14:m>
                <a:r>
                  <a:rPr lang="en-US" sz="1800" dirty="0">
                    <a:solidFill>
                      <a:srgbClr val="505050"/>
                    </a:solidFill>
                    <a:ea typeface="ヒラギノ角ゴ Pro W3"/>
                    <a:cs typeface="ヒラギノ角ゴ Pro W3"/>
                  </a:rPr>
                  <a:t>minutes/run) and disk space (</a:t>
                </a:r>
                <a14:m>
                  <m:oMath xmlns:m="http://schemas.openxmlformats.org/officeDocument/2006/math">
                    <m:r>
                      <a:rPr lang="en-US" sz="1800" i="1">
                        <a:solidFill>
                          <a:srgbClr val="505050"/>
                        </a:solidFill>
                        <a:latin typeface="Cambria Math"/>
                      </a:rPr>
                      <m:t>~</m:t>
                    </m:r>
                    <m:sSup>
                      <m:sSupPr>
                        <m:ctrlPr>
                          <a:rPr lang="en-US" sz="1800" b="0" i="1" smtClean="0">
                            <a:solidFill>
                              <a:srgbClr val="505050"/>
                            </a:solidFill>
                            <a:latin typeface="Cambria Math" panose="02040503050406030204" pitchFamily="18" charset="0"/>
                          </a:rPr>
                        </m:ctrlPr>
                      </m:sSupPr>
                      <m:e>
                        <m:r>
                          <a:rPr lang="en-US" sz="1800" b="0" i="1" smtClean="0">
                            <a:solidFill>
                              <a:srgbClr val="505050"/>
                            </a:solidFill>
                            <a:latin typeface="Cambria Math"/>
                          </a:rPr>
                          <m:t>10</m:t>
                        </m:r>
                      </m:e>
                      <m:sup>
                        <m:r>
                          <a:rPr lang="en-US" sz="1800" b="0" i="1" smtClean="0">
                            <a:solidFill>
                              <a:srgbClr val="505050"/>
                            </a:solidFill>
                            <a:latin typeface="Cambria Math"/>
                          </a:rPr>
                          <m:t>2</m:t>
                        </m:r>
                      </m:sup>
                    </m:sSup>
                    <m:r>
                      <a:rPr lang="en-US" sz="1800" b="0" i="1" smtClean="0">
                        <a:solidFill>
                          <a:srgbClr val="505050"/>
                        </a:solidFill>
                        <a:latin typeface="Cambria Math"/>
                      </a:rPr>
                      <m:t> </m:t>
                    </m:r>
                  </m:oMath>
                </a14:m>
                <a:r>
                  <a:rPr lang="en-US" sz="1800" dirty="0">
                    <a:solidFill>
                      <a:srgbClr val="505050"/>
                    </a:solidFill>
                    <a:ea typeface="ヒラギノ角ゴ Pro W3"/>
                    <a:cs typeface="ヒラギノ角ゴ Pro W3"/>
                  </a:rPr>
                  <a:t>Mbytes/run).</a:t>
                </a:r>
                <a:endParaRPr lang="en-US" sz="1800" dirty="0">
                  <a:ea typeface="ヒラギノ角ゴ Pro W3"/>
                  <a:cs typeface="ヒラギノ角ゴ Pro W3"/>
                </a:endParaRPr>
              </a:p>
              <a:p>
                <a:pPr marL="266700" indent="-266700">
                  <a:lnSpc>
                    <a:spcPct val="120000"/>
                  </a:lnSpc>
                  <a:spcBef>
                    <a:spcPts val="1200"/>
                  </a:spcBef>
                  <a:buFont typeface="+mj-lt"/>
                  <a:buAutoNum type="arabicPeriod"/>
                </a:pPr>
                <a:r>
                  <a:rPr lang="en-US" sz="1800" i="1" dirty="0">
                    <a:ea typeface="ヒラギノ角ゴ Pro W3"/>
                    <a:cs typeface="ヒラギノ角ゴ Pro W3"/>
                  </a:rPr>
                  <a:t>How to make the inference (quantification)?</a:t>
                </a:r>
                <a:br>
                  <a:rPr lang="en-US" sz="1800" dirty="0">
                    <a:ea typeface="ヒラギノ角ゴ Pro W3"/>
                    <a:cs typeface="ヒラギノ角ゴ Pro W3"/>
                  </a:rPr>
                </a:br>
                <a:r>
                  <a:rPr lang="en-US" sz="1800" dirty="0">
                    <a:solidFill>
                      <a:srgbClr val="505050"/>
                    </a:solidFill>
                    <a:ea typeface="ヒラギノ角ゴ Pro W3"/>
                    <a:cs typeface="ヒラギノ角ゴ Pro W3"/>
                  </a:rPr>
                  <a:t>How to obtain the PDF (or its approximation) of the parameters?</a:t>
                </a:r>
              </a:p>
              <a:p>
                <a:pPr marL="266700" indent="-266700">
                  <a:lnSpc>
                    <a:spcPct val="120000"/>
                  </a:lnSpc>
                  <a:spcBef>
                    <a:spcPts val="1200"/>
                  </a:spcBef>
                  <a:buFont typeface="+mj-lt"/>
                  <a:buAutoNum type="arabicPeriod"/>
                </a:pPr>
                <a:r>
                  <a:rPr lang="en-US" sz="1800" i="1" dirty="0">
                    <a:ea typeface="ヒラギノ角ゴ Pro W3"/>
                    <a:cs typeface="ヒラギノ角ゴ Pro W3"/>
                  </a:rPr>
                  <a:t>Is the quantified uncertainty useful?</a:t>
                </a:r>
                <a:br>
                  <a:rPr lang="en-US" sz="1800" i="1" dirty="0">
                    <a:ea typeface="ヒラギノ角ゴ Pro W3"/>
                    <a:cs typeface="ヒラギノ角ゴ Pro W3"/>
                  </a:rPr>
                </a:br>
                <a:r>
                  <a:rPr lang="en-US" sz="1800" dirty="0">
                    <a:solidFill>
                      <a:srgbClr val="505050"/>
                    </a:solidFill>
                    <a:ea typeface="ヒラギノ角ゴ Pro W3"/>
                    <a:cs typeface="ヒラギノ角ゴ Pro W3"/>
                  </a:rPr>
                  <a:t>Is it applicable to make prediction?</a:t>
                </a:r>
                <a:br>
                  <a:rPr lang="en-US" sz="1800" dirty="0">
                    <a:solidFill>
                      <a:srgbClr val="505050"/>
                    </a:solidFill>
                    <a:ea typeface="ヒラギノ角ゴ Pro W3"/>
                    <a:cs typeface="ヒラギノ角ゴ Pro W3"/>
                  </a:rPr>
                </a:br>
                <a:endParaRPr lang="en-US" sz="1800" dirty="0">
                  <a:solidFill>
                    <a:srgbClr val="505050"/>
                  </a:solidFill>
                  <a:ea typeface="ヒラギノ角ゴ Pro W3"/>
                  <a:cs typeface="ヒラギノ角ゴ Pro W3"/>
                </a:endParaRPr>
              </a:p>
            </p:txBody>
          </p:sp>
        </mc:Choice>
        <mc:Fallback xmlns="">
          <p:sp>
            <p:nvSpPr>
              <p:cNvPr id="7" name="Rectangle 3"/>
              <p:cNvSpPr txBox="1">
                <a:spLocks noRot="1" noChangeAspect="1" noMove="1" noResize="1" noEditPoints="1" noAdjustHandles="1" noChangeArrowheads="1" noChangeShapeType="1" noTextEdit="1"/>
              </p:cNvSpPr>
              <p:nvPr/>
            </p:nvSpPr>
            <p:spPr>
              <a:xfrm>
                <a:off x="1042988" y="3428702"/>
                <a:ext cx="7777162" cy="3096642"/>
              </a:xfrm>
              <a:prstGeom prst="rect">
                <a:avLst/>
              </a:prstGeom>
              <a:blipFill rotWithShape="1">
                <a:blip r:embed="rId2"/>
                <a:stretch>
                  <a:fillRect l="-627" b="-2756"/>
                </a:stretch>
              </a:blipFill>
              <a:effectLst>
                <a:softEdge rad="31750"/>
              </a:effectLst>
            </p:spPr>
            <p:txBody>
              <a:bodyPr/>
              <a:lstStyle/>
              <a:p>
                <a:r>
                  <a:rPr lang="en-US">
                    <a:noFill/>
                  </a:rPr>
                  <a:t> </a:t>
                </a:r>
              </a:p>
            </p:txBody>
          </p:sp>
        </mc:Fallback>
      </mc:AlternateContent>
      <p:sp>
        <p:nvSpPr>
          <p:cNvPr id="10" name="Rectangle 9"/>
          <p:cNvSpPr/>
          <p:nvPr/>
        </p:nvSpPr>
        <p:spPr>
          <a:xfrm>
            <a:off x="826516" y="2996952"/>
            <a:ext cx="7417892" cy="338554"/>
          </a:xfrm>
          <a:prstGeom prst="rect">
            <a:avLst/>
          </a:prstGeom>
        </p:spPr>
        <p:txBody>
          <a:bodyPr wrap="square">
            <a:spAutoFit/>
          </a:bodyPr>
          <a:lstStyle/>
          <a:p>
            <a:pPr marL="0" indent="0">
              <a:spcBef>
                <a:spcPts val="600"/>
              </a:spcBef>
              <a:buNone/>
            </a:pPr>
            <a:r>
              <a:rPr lang="en-US" dirty="0">
                <a:ea typeface="ヒラギノ角ゴ Pro W3"/>
                <a:cs typeface="ヒラギノ角ゴ Pro W3"/>
              </a:rPr>
              <a:t>In an illustrative example this entails </a:t>
            </a:r>
            <a:r>
              <a:rPr lang="en-US" b="1" dirty="0">
                <a:ea typeface="ヒラギノ角ゴ Pro W3"/>
                <a:cs typeface="ヒラギノ角ゴ Pro W3"/>
              </a:rPr>
              <a:t>four main questions</a:t>
            </a:r>
            <a:r>
              <a:rPr lang="en-US" dirty="0">
                <a:ea typeface="ヒラギノ角ゴ Pro W3"/>
                <a:cs typeface="ヒラギノ角ゴ Pro W3"/>
              </a:rPr>
              <a:t>:</a:t>
            </a:r>
          </a:p>
        </p:txBody>
      </p:sp>
    </p:spTree>
    <p:extLst>
      <p:ext uri="{BB962C8B-B14F-4D97-AF65-F5344CB8AC3E}">
        <p14:creationId xmlns:p14="http://schemas.microsoft.com/office/powerpoint/2010/main" val="372073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Scope of Research:</a:t>
            </a:r>
            <a:br>
              <a:rPr lang="en-US" dirty="0"/>
            </a:br>
            <a:r>
              <a:rPr lang="en-US" dirty="0"/>
              <a:t>Statistical Framework</a:t>
            </a:r>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a:xfrm>
                <a:off x="251520" y="3286766"/>
                <a:ext cx="6769248" cy="3238578"/>
              </a:xfrm>
              <a:prstGeom prst="rect">
                <a:avLst/>
              </a:prstGeom>
              <a:effectLst>
                <a:softEdge rad="31750"/>
              </a:effectLst>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6700" indent="-266700">
                  <a:lnSpc>
                    <a:spcPct val="120000"/>
                  </a:lnSpc>
                  <a:spcBef>
                    <a:spcPts val="600"/>
                  </a:spcBef>
                  <a:spcAft>
                    <a:spcPts val="0"/>
                  </a:spcAft>
                  <a:buAutoNum type="arabicPeriod"/>
                </a:pPr>
                <a:r>
                  <a:rPr lang="en-US" sz="1800" i="1" dirty="0">
                    <a:ea typeface="ヒラギノ角ゴ Pro W3"/>
                    <a:cs typeface="ヒラギノ角ゴ Pro W3"/>
                  </a:rPr>
                  <a:t>How to select important parameters to be inferred?</a:t>
                </a:r>
                <a:br>
                  <a:rPr lang="en-US" sz="1800" i="1" dirty="0">
                    <a:ea typeface="ヒラギノ角ゴ Pro W3"/>
                    <a:cs typeface="ヒラギノ角ゴ Pro W3"/>
                  </a:rPr>
                </a:br>
                <a:r>
                  <a:rPr lang="en-US" sz="1800" dirty="0">
                    <a:solidFill>
                      <a:schemeClr val="bg1"/>
                    </a:solidFill>
                    <a:ea typeface="ヒラギノ角ゴ Pro W3"/>
                    <a:cs typeface="ヒラギノ角ゴ Pro W3"/>
                  </a:rPr>
                  <a:t>Are the observed variables sensitive to change in the parameters?</a:t>
                </a:r>
              </a:p>
              <a:p>
                <a:pPr marL="266700" indent="-266700">
                  <a:lnSpc>
                    <a:spcPct val="150000"/>
                  </a:lnSpc>
                  <a:spcBef>
                    <a:spcPts val="600"/>
                  </a:spcBef>
                  <a:spcAft>
                    <a:spcPts val="0"/>
                  </a:spcAft>
                  <a:buAutoNum type="arabicPeriod"/>
                </a:pPr>
                <a:r>
                  <a:rPr lang="en-US" sz="1800" i="1" dirty="0">
                    <a:ea typeface="ヒラギノ角ゴ Pro W3"/>
                    <a:cs typeface="ヒラギノ角ゴ Pro W3"/>
                  </a:rPr>
                  <a:t>How to approximate the input/output of the forward model?</a:t>
                </a:r>
                <a:br>
                  <a:rPr lang="en-US" sz="1800" dirty="0">
                    <a:ea typeface="ヒラギノ角ゴ Pro W3"/>
                    <a:cs typeface="ヒラギノ角ゴ Pro W3"/>
                  </a:rPr>
                </a:br>
                <a:r>
                  <a:rPr lang="en-US" sz="1800" dirty="0">
                    <a:solidFill>
                      <a:schemeClr val="bg1"/>
                    </a:solidFill>
                    <a:ea typeface="ヒラギノ角ゴ Pro W3"/>
                    <a:cs typeface="ヒラギノ角ゴ Pro W3"/>
                  </a:rPr>
                  <a:t>TRACE run takes time (</a:t>
                </a:r>
                <a14:m>
                  <m:oMath xmlns:m="http://schemas.openxmlformats.org/officeDocument/2006/math">
                    <m:r>
                      <a:rPr lang="en-US" sz="1800" b="0" i="1" smtClean="0">
                        <a:solidFill>
                          <a:schemeClr val="bg1"/>
                        </a:solidFill>
                        <a:latin typeface="Cambria Math"/>
                        <a:ea typeface="ヒラギノ角ゴ Pro W3"/>
                        <a:cs typeface="ヒラギノ角ゴ Pro W3"/>
                      </a:rPr>
                      <m:t>~ </m:t>
                    </m:r>
                  </m:oMath>
                </a14:m>
                <a:r>
                  <a:rPr lang="en-US" sz="1800" dirty="0">
                    <a:solidFill>
                      <a:schemeClr val="bg1"/>
                    </a:solidFill>
                    <a:ea typeface="ヒラギノ角ゴ Pro W3"/>
                    <a:cs typeface="ヒラギノ角ゴ Pro W3"/>
                  </a:rPr>
                  <a:t>minutes) and disk space (</a:t>
                </a:r>
                <a14:m>
                  <m:oMath xmlns:m="http://schemas.openxmlformats.org/officeDocument/2006/math">
                    <m:r>
                      <a:rPr lang="en-US" sz="1800" i="1">
                        <a:solidFill>
                          <a:schemeClr val="bg1"/>
                        </a:solidFill>
                        <a:latin typeface="Cambria Math"/>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a:rPr>
                          <m:t>10</m:t>
                        </m:r>
                      </m:e>
                      <m:sup>
                        <m:r>
                          <a:rPr lang="en-US" sz="1800" b="0" i="1" smtClean="0">
                            <a:solidFill>
                              <a:schemeClr val="bg1"/>
                            </a:solidFill>
                            <a:latin typeface="Cambria Math"/>
                          </a:rPr>
                          <m:t>2</m:t>
                        </m:r>
                      </m:sup>
                    </m:sSup>
                    <m:r>
                      <a:rPr lang="en-US" sz="1800" b="0" i="1" smtClean="0">
                        <a:solidFill>
                          <a:schemeClr val="bg1"/>
                        </a:solidFill>
                        <a:latin typeface="Cambria Math"/>
                      </a:rPr>
                      <m:t> </m:t>
                    </m:r>
                  </m:oMath>
                </a14:m>
                <a:r>
                  <a:rPr lang="en-US" sz="1800" dirty="0" err="1">
                    <a:solidFill>
                      <a:schemeClr val="bg1"/>
                    </a:solidFill>
                    <a:ea typeface="ヒラギノ角ゴ Pro W3"/>
                    <a:cs typeface="ヒラギノ角ゴ Pro W3"/>
                  </a:rPr>
                  <a:t>MBytes</a:t>
                </a:r>
                <a:r>
                  <a:rPr lang="en-US" sz="1800" dirty="0">
                    <a:solidFill>
                      <a:schemeClr val="bg1"/>
                    </a:solidFill>
                    <a:ea typeface="ヒラギノ角ゴ Pro W3"/>
                    <a:cs typeface="ヒラギノ角ゴ Pro W3"/>
                  </a:rPr>
                  <a:t>).</a:t>
                </a:r>
              </a:p>
              <a:p>
                <a:pPr marL="266700" indent="-266700">
                  <a:lnSpc>
                    <a:spcPct val="120000"/>
                  </a:lnSpc>
                  <a:spcBef>
                    <a:spcPts val="1200"/>
                  </a:spcBef>
                  <a:spcAft>
                    <a:spcPts val="0"/>
                  </a:spcAft>
                  <a:buFont typeface="+mj-lt"/>
                  <a:buAutoNum type="arabicPeriod"/>
                </a:pPr>
                <a:r>
                  <a:rPr lang="en-US" sz="1800" i="1" dirty="0">
                    <a:ea typeface="ヒラギノ角ゴ Pro W3"/>
                    <a:cs typeface="ヒラギノ角ゴ Pro W3"/>
                  </a:rPr>
                  <a:t>How to make the inference (quantification)?</a:t>
                </a:r>
                <a:br>
                  <a:rPr lang="en-US" sz="1800" i="1" dirty="0">
                    <a:ea typeface="ヒラギノ角ゴ Pro W3"/>
                    <a:cs typeface="ヒラギノ角ゴ Pro W3"/>
                  </a:rPr>
                </a:br>
                <a:r>
                  <a:rPr lang="en-US" sz="1800" dirty="0">
                    <a:solidFill>
                      <a:schemeClr val="bg1"/>
                    </a:solidFill>
                    <a:ea typeface="ヒラギノ角ゴ Pro W3"/>
                    <a:cs typeface="ヒラギノ角ゴ Pro W3"/>
                  </a:rPr>
                  <a:t>How to obtain the PDF (or its approximation) of the parameters?</a:t>
                </a:r>
              </a:p>
              <a:p>
                <a:pPr marL="266700" indent="-266700">
                  <a:lnSpc>
                    <a:spcPct val="120000"/>
                  </a:lnSpc>
                  <a:spcBef>
                    <a:spcPts val="1200"/>
                  </a:spcBef>
                  <a:spcAft>
                    <a:spcPts val="0"/>
                  </a:spcAft>
                  <a:buFont typeface="+mj-lt"/>
                  <a:buAutoNum type="arabicPeriod"/>
                </a:pPr>
                <a:r>
                  <a:rPr lang="en-US" sz="1800" i="1" dirty="0">
                    <a:ea typeface="ヒラギノ角ゴ Pro W3"/>
                    <a:cs typeface="ヒラギノ角ゴ Pro W3"/>
                  </a:rPr>
                  <a:t>Is the quantified uncertainty useful?</a:t>
                </a:r>
                <a:br>
                  <a:rPr lang="en-US" sz="1700" i="1" dirty="0">
                    <a:ea typeface="ヒラギノ角ゴ Pro W3"/>
                    <a:cs typeface="ヒラギノ角ゴ Pro W3"/>
                  </a:rPr>
                </a:br>
                <a:r>
                  <a:rPr lang="en-US" sz="1700" dirty="0">
                    <a:solidFill>
                      <a:schemeClr val="bg1"/>
                    </a:solidFill>
                    <a:ea typeface="ヒラギノ角ゴ Pro W3"/>
                    <a:cs typeface="ヒラギノ角ゴ Pro W3"/>
                  </a:rPr>
                  <a:t>Is the quantified uncertainty applicable to make prediction?</a:t>
                </a:r>
              </a:p>
            </p:txBody>
          </p:sp>
        </mc:Choice>
        <mc:Fallback xmlns="">
          <p:sp>
            <p:nvSpPr>
              <p:cNvPr id="4" name="Rectangle 3"/>
              <p:cNvSpPr txBox="1">
                <a:spLocks noRot="1" noChangeAspect="1" noMove="1" noResize="1" noEditPoints="1" noAdjustHandles="1" noChangeArrowheads="1" noChangeShapeType="1" noTextEdit="1"/>
              </p:cNvSpPr>
              <p:nvPr/>
            </p:nvSpPr>
            <p:spPr>
              <a:xfrm>
                <a:off x="251520" y="3286766"/>
                <a:ext cx="6769248" cy="3238578"/>
              </a:xfrm>
              <a:prstGeom prst="rect">
                <a:avLst/>
              </a:prstGeom>
              <a:blipFill rotWithShape="1">
                <a:blip r:embed="rId3"/>
                <a:stretch>
                  <a:fillRect l="-720" b="-2448"/>
                </a:stretch>
              </a:blipFill>
              <a:effectLst>
                <a:softEdge rad="31750"/>
              </a:effectLst>
            </p:spPr>
            <p:txBody>
              <a:bodyPr/>
              <a:lstStyle/>
              <a:p>
                <a:r>
                  <a:rPr lang="en-US">
                    <a:noFill/>
                  </a:rPr>
                  <a:t> </a:t>
                </a:r>
              </a:p>
            </p:txBody>
          </p:sp>
        </mc:Fallback>
      </mc:AlternateContent>
      <p:sp>
        <p:nvSpPr>
          <p:cNvPr id="5" name="Rectangle: Rounded Corners 9"/>
          <p:cNvSpPr/>
          <p:nvPr/>
        </p:nvSpPr>
        <p:spPr bwMode="auto">
          <a:xfrm>
            <a:off x="6372202" y="3286765"/>
            <a:ext cx="2160810" cy="718393"/>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6372202" y="4149174"/>
            <a:ext cx="2160809"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6372201" y="4994222"/>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8" name="Rectangle: Rounded Corners 9"/>
          <p:cNvSpPr/>
          <p:nvPr/>
        </p:nvSpPr>
        <p:spPr bwMode="auto">
          <a:xfrm>
            <a:off x="6372200" y="5805358"/>
            <a:ext cx="2137095"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9" name="Plus 8"/>
          <p:cNvSpPr/>
          <p:nvPr/>
        </p:nvSpPr>
        <p:spPr bwMode="auto">
          <a:xfrm>
            <a:off x="713620" y="1820367"/>
            <a:ext cx="914400" cy="914400"/>
          </a:xfrm>
          <a:prstGeom prst="mathPl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Minus 9"/>
          <p:cNvSpPr/>
          <p:nvPr/>
        </p:nvSpPr>
        <p:spPr bwMode="auto">
          <a:xfrm>
            <a:off x="5292080" y="1820367"/>
            <a:ext cx="914400" cy="914400"/>
          </a:xfrm>
          <a:prstGeom prst="mathMin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TextBox 10"/>
          <p:cNvSpPr txBox="1"/>
          <p:nvPr/>
        </p:nvSpPr>
        <p:spPr>
          <a:xfrm>
            <a:off x="1619672" y="1557338"/>
            <a:ext cx="3672408" cy="1440458"/>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Methods are non-intrusive</a:t>
            </a:r>
          </a:p>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Methods require less assumptions</a:t>
            </a:r>
            <a:br>
              <a:rPr lang="en-US" sz="1800" kern="1000" spc="30" dirty="0">
                <a:latin typeface="+mn-lt"/>
                <a:cs typeface="Franklin Gothic Book"/>
              </a:rPr>
            </a:br>
            <a:r>
              <a:rPr lang="en-US" sz="1800" kern="1000" spc="30" dirty="0">
                <a:latin typeface="+mn-lt"/>
                <a:cs typeface="Franklin Gothic Book"/>
              </a:rPr>
              <a:t>about the underlying model</a:t>
            </a:r>
          </a:p>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Ultimate results conform </a:t>
            </a:r>
            <a:br>
              <a:rPr lang="en-US" sz="1800" kern="1000" spc="30" dirty="0">
                <a:latin typeface="+mn-lt"/>
                <a:cs typeface="Franklin Gothic Book"/>
              </a:rPr>
            </a:br>
            <a:r>
              <a:rPr lang="en-US" sz="1800" kern="1000" spc="30" dirty="0">
                <a:latin typeface="+mn-lt"/>
                <a:cs typeface="Franklin Gothic Book"/>
              </a:rPr>
              <a:t>with probabilistic framework for UQ</a:t>
            </a:r>
          </a:p>
        </p:txBody>
      </p:sp>
      <p:sp>
        <p:nvSpPr>
          <p:cNvPr id="12" name="TextBox 11"/>
          <p:cNvSpPr txBox="1"/>
          <p:nvPr/>
        </p:nvSpPr>
        <p:spPr>
          <a:xfrm>
            <a:off x="6156175" y="1557338"/>
            <a:ext cx="2952899" cy="1440458"/>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Methods tend to be </a:t>
            </a:r>
            <a:br>
              <a:rPr lang="en-US" sz="2000" kern="1000" spc="30" dirty="0">
                <a:latin typeface="+mn-lt"/>
                <a:cs typeface="Franklin Gothic Book"/>
              </a:rPr>
            </a:br>
            <a:r>
              <a:rPr lang="en-US" sz="2000" kern="1000" spc="30" dirty="0">
                <a:latin typeface="+mn-lt"/>
                <a:cs typeface="Franklin Gothic Book"/>
              </a:rPr>
              <a:t>expensive</a:t>
            </a:r>
            <a:endParaRPr lang="en-US" sz="1800" kern="1000" spc="30" dirty="0">
              <a:latin typeface="+mn-lt"/>
              <a:cs typeface="Franklin Gothic Book"/>
            </a:endParaRPr>
          </a:p>
          <a:p>
            <a:pPr>
              <a:lnSpc>
                <a:spcPct val="110000"/>
              </a:lnSpc>
              <a:spcBef>
                <a:spcPts val="0"/>
              </a:spcBef>
            </a:pPr>
            <a:r>
              <a:rPr lang="en-US" sz="1800" kern="1000" spc="30" dirty="0">
                <a:latin typeface="+mn-lt"/>
                <a:cs typeface="Franklin Gothic Book"/>
              </a:rPr>
              <a:t>(require numerous code runs) </a:t>
            </a:r>
          </a:p>
        </p:txBody>
      </p:sp>
    </p:spTree>
    <p:extLst>
      <p:ext uri="{BB962C8B-B14F-4D97-AF65-F5344CB8AC3E}">
        <p14:creationId xmlns:p14="http://schemas.microsoft.com/office/powerpoint/2010/main" val="429276111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8" descr="W:\project\stars\workspace\RND\SB-RND-ACT-006-13\WD41\projects\stars\ENSI Presentation\feba-axial.png"/>
          <p:cNvPicPr>
            <a:picLocks noChangeAspect="1" noChangeArrowheads="1"/>
          </p:cNvPicPr>
          <p:nvPr/>
        </p:nvPicPr>
        <p:blipFill rotWithShape="1">
          <a:blip r:embed="rId3">
            <a:extLst>
              <a:ext uri="{28A0092B-C50C-407E-A947-70E740481C1C}">
                <a14:useLocalDpi xmlns:a14="http://schemas.microsoft.com/office/drawing/2010/main" val="0"/>
              </a:ext>
            </a:extLst>
          </a:blip>
          <a:srcRect t="6081" r="46587" b="1265"/>
          <a:stretch/>
        </p:blipFill>
        <p:spPr bwMode="auto">
          <a:xfrm>
            <a:off x="684213" y="1556792"/>
            <a:ext cx="2563934" cy="506551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Scope of Research:</a:t>
            </a:r>
            <a:br>
              <a:rPr lang="en-US" dirty="0"/>
            </a:br>
            <a:r>
              <a:rPr lang="en-US" dirty="0"/>
              <a:t>FEBA Separate Effect Test Facility (SETF)</a:t>
            </a:r>
          </a:p>
        </p:txBody>
      </p:sp>
      <p:sp>
        <p:nvSpPr>
          <p:cNvPr id="23" name="Rectangle 22"/>
          <p:cNvSpPr/>
          <p:nvPr/>
        </p:nvSpPr>
        <p:spPr bwMode="auto">
          <a:xfrm>
            <a:off x="827088" y="2342803"/>
            <a:ext cx="792584" cy="3600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 name="Rectangle 3"/>
          <p:cNvSpPr/>
          <p:nvPr/>
        </p:nvSpPr>
        <p:spPr bwMode="auto">
          <a:xfrm>
            <a:off x="2847380" y="1556792"/>
            <a:ext cx="648072" cy="204083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7" name="Rectangle 16"/>
          <p:cNvSpPr/>
          <p:nvPr/>
        </p:nvSpPr>
        <p:spPr>
          <a:xfrm>
            <a:off x="2627784" y="1557338"/>
            <a:ext cx="6481291" cy="646331"/>
          </a:xfrm>
          <a:prstGeom prst="rect">
            <a:avLst/>
          </a:prstGeom>
        </p:spPr>
        <p:txBody>
          <a:bodyPr wrap="square">
            <a:spAutoFit/>
          </a:bodyPr>
          <a:lstStyle/>
          <a:p>
            <a:pPr>
              <a:spcAft>
                <a:spcPts val="600"/>
              </a:spcAft>
            </a:pPr>
            <a:r>
              <a:rPr lang="en-US" sz="1800" dirty="0">
                <a:latin typeface="+mn-lt"/>
              </a:rPr>
              <a:t>FEBA </a:t>
            </a:r>
            <a:r>
              <a:rPr lang="en-US" sz="1800" dirty="0" err="1">
                <a:latin typeface="+mn-lt"/>
              </a:rPr>
              <a:t>Reflood</a:t>
            </a:r>
            <a:r>
              <a:rPr lang="en-US" sz="1800" dirty="0">
                <a:latin typeface="+mn-lt"/>
              </a:rPr>
              <a:t> Tests were conducted at </a:t>
            </a:r>
            <a:r>
              <a:rPr lang="en-US" sz="1800" dirty="0" err="1">
                <a:latin typeface="+mn-lt"/>
              </a:rPr>
              <a:t>Kfz</a:t>
            </a:r>
            <a:r>
              <a:rPr lang="en-US" sz="1800" dirty="0">
                <a:latin typeface="+mn-lt"/>
              </a:rPr>
              <a:t> Karlsruhe (KIT) during 1980s for investigating bottom </a:t>
            </a:r>
            <a:r>
              <a:rPr lang="en-US" sz="1800" dirty="0" err="1">
                <a:latin typeface="+mn-lt"/>
              </a:rPr>
              <a:t>reflood</a:t>
            </a:r>
            <a:r>
              <a:rPr lang="en-US" sz="1800" dirty="0">
                <a:latin typeface="+mn-lt"/>
              </a:rPr>
              <a:t> using rod simulators (</a:t>
            </a:r>
            <a:r>
              <a:rPr lang="en-US" sz="1800" dirty="0" err="1">
                <a:latin typeface="+mn-lt"/>
              </a:rPr>
              <a:t>NiCr</a:t>
            </a:r>
            <a:r>
              <a:rPr lang="en-US" sz="1800" dirty="0">
                <a:latin typeface="+mn-lt"/>
              </a:rPr>
              <a:t>)</a:t>
            </a:r>
          </a:p>
        </p:txBody>
      </p:sp>
      <mc:AlternateContent xmlns:mc="http://schemas.openxmlformats.org/markup-compatibility/2006" xmlns:a14="http://schemas.microsoft.com/office/drawing/2010/main">
        <mc:Choice Requires="a14">
          <p:sp>
            <p:nvSpPr>
              <p:cNvPr id="24" name="Rectangle 23"/>
              <p:cNvSpPr/>
              <p:nvPr/>
            </p:nvSpPr>
            <p:spPr>
              <a:xfrm>
                <a:off x="396738" y="3889493"/>
                <a:ext cx="934902"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rPr>
                        <m:t>4</m:t>
                      </m:r>
                      <m:r>
                        <a:rPr lang="en-US" sz="2000" b="0" i="1" smtClean="0">
                          <a:latin typeface="Cambria Math"/>
                        </a:rPr>
                        <m:t>.1 [</m:t>
                      </m:r>
                      <m:r>
                        <m:rPr>
                          <m:sty m:val="p"/>
                        </m:rPr>
                        <a:rPr lang="en-US" sz="2000" b="0" i="0" smtClean="0">
                          <a:latin typeface="Cambria Math"/>
                        </a:rPr>
                        <m:t>m</m:t>
                      </m:r>
                      <m:r>
                        <a:rPr lang="en-US" sz="2000" b="0" i="1" smtClean="0">
                          <a:latin typeface="Cambria Math"/>
                        </a:rPr>
                        <m:t>]</m:t>
                      </m:r>
                    </m:oMath>
                  </m:oMathPara>
                </a14:m>
                <a:endParaRPr lang="en-US" sz="2000" dirty="0"/>
              </a:p>
            </p:txBody>
          </p:sp>
        </mc:Choice>
        <mc:Fallback xmlns="">
          <p:sp>
            <p:nvSpPr>
              <p:cNvPr id="24" name="Rectangle 23"/>
              <p:cNvSpPr>
                <a:spLocks noRot="1" noChangeAspect="1" noMove="1" noResize="1" noEditPoints="1" noAdjustHandles="1" noChangeArrowheads="1" noChangeShapeType="1" noTextEdit="1"/>
              </p:cNvSpPr>
              <p:nvPr/>
            </p:nvSpPr>
            <p:spPr>
              <a:xfrm>
                <a:off x="396738" y="3889493"/>
                <a:ext cx="934902" cy="400110"/>
              </a:xfrm>
              <a:prstGeom prst="rect">
                <a:avLst/>
              </a:prstGeom>
              <a:blipFill rotWithShape="1">
                <a:blip r:embed="rId4"/>
                <a:stretch>
                  <a:fillRect r="-7843" b="-16667"/>
                </a:stretch>
              </a:blipFill>
            </p:spPr>
            <p:txBody>
              <a:bodyPr/>
              <a:lstStyle/>
              <a:p>
                <a:r>
                  <a:rPr lang="en-US">
                    <a:noFill/>
                  </a:rPr>
                  <a:t> </a:t>
                </a:r>
              </a:p>
            </p:txBody>
          </p:sp>
        </mc:Fallback>
      </mc:AlternateContent>
      <p:sp>
        <p:nvSpPr>
          <p:cNvPr id="25" name="Isosceles Triangle 24"/>
          <p:cNvSpPr/>
          <p:nvPr/>
        </p:nvSpPr>
        <p:spPr bwMode="auto">
          <a:xfrm>
            <a:off x="1557621" y="582494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Isosceles Triangle 25"/>
          <p:cNvSpPr/>
          <p:nvPr/>
        </p:nvSpPr>
        <p:spPr bwMode="auto">
          <a:xfrm>
            <a:off x="1504132" y="234280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7" name="Elbow Connector 26"/>
          <p:cNvCxnSpPr>
            <a:stCxn id="26" idx="1"/>
            <a:endCxn id="25" idx="1"/>
          </p:cNvCxnSpPr>
          <p:nvPr/>
        </p:nvCxnSpPr>
        <p:spPr bwMode="auto">
          <a:xfrm rot="10800000" flipH="1" flipV="1">
            <a:off x="1535156" y="2396294"/>
            <a:ext cx="53489" cy="3482145"/>
          </a:xfrm>
          <a:prstGeom prst="bentConnector3">
            <a:avLst>
              <a:gd name="adj1" fmla="val -291520"/>
            </a:avLst>
          </a:prstGeom>
          <a:solidFill>
            <a:schemeClr val="accent1"/>
          </a:solidFill>
          <a:ln w="19050" cap="flat" cmpd="sng" algn="ctr">
            <a:solidFill>
              <a:srgbClr val="505050"/>
            </a:solidFill>
            <a:prstDash val="solid"/>
            <a:round/>
            <a:headEnd type="none" w="med" len="med"/>
            <a:tailEnd type="none" w="med" len="med"/>
          </a:ln>
          <a:effectLst/>
        </p:spPr>
      </p:cxnSp>
      <p:sp>
        <p:nvSpPr>
          <p:cNvPr id="32" name="Rectangle 31"/>
          <p:cNvSpPr/>
          <p:nvPr/>
        </p:nvSpPr>
        <p:spPr>
          <a:xfrm>
            <a:off x="4859338" y="4869160"/>
            <a:ext cx="4249737" cy="1615827"/>
          </a:xfrm>
          <a:prstGeom prst="rect">
            <a:avLst/>
          </a:prstGeom>
        </p:spPr>
        <p:txBody>
          <a:bodyPr wrap="square">
            <a:spAutoFit/>
          </a:bodyPr>
          <a:lstStyle/>
          <a:p>
            <a:r>
              <a:rPr lang="en-US" sz="1800" b="1" dirty="0">
                <a:latin typeface="+mn-lt"/>
              </a:rPr>
              <a:t>Three types </a:t>
            </a:r>
            <a:r>
              <a:rPr lang="en-US" sz="1800" dirty="0">
                <a:latin typeface="+mn-lt"/>
              </a:rPr>
              <a:t>of measurements were taken:</a:t>
            </a:r>
          </a:p>
          <a:p>
            <a:pPr marL="358775" indent="-179388">
              <a:buFont typeface="Arial" panose="020B0604020202020204" pitchFamily="34" charset="0"/>
              <a:buChar char="•"/>
            </a:pPr>
            <a:r>
              <a:rPr lang="en-US" sz="1800" dirty="0">
                <a:latin typeface="+mn-lt"/>
              </a:rPr>
              <a:t>Clad temperature (8 axial locations)</a:t>
            </a:r>
          </a:p>
          <a:p>
            <a:pPr marL="358775" indent="-179388">
              <a:buFont typeface="Arial" panose="020B0604020202020204" pitchFamily="34" charset="0"/>
              <a:buChar char="•"/>
            </a:pPr>
            <a:r>
              <a:rPr lang="en-US" sz="1800" dirty="0">
                <a:latin typeface="+mn-lt"/>
              </a:rPr>
              <a:t>Pressure drop (4 axial segments)</a:t>
            </a:r>
          </a:p>
          <a:p>
            <a:pPr marL="358775" indent="-179388">
              <a:buFont typeface="Arial" panose="020B0604020202020204" pitchFamily="34" charset="0"/>
              <a:buChar char="•"/>
            </a:pPr>
            <a:r>
              <a:rPr lang="en-US" sz="1800" dirty="0">
                <a:latin typeface="+mn-lt"/>
              </a:rPr>
              <a:t>Liquid carryover</a:t>
            </a:r>
          </a:p>
        </p:txBody>
      </p:sp>
      <p:pic>
        <p:nvPicPr>
          <p:cNvPr id="22" name="Picture 5" descr="C:\Users\wicaksono_d\Desktop\npic\test-sec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5495" y="2710038"/>
            <a:ext cx="2053843" cy="19442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4" name="Rectangle 33"/>
              <p:cNvSpPr/>
              <p:nvPr/>
            </p:nvSpPr>
            <p:spPr>
              <a:xfrm>
                <a:off x="4859338" y="2276872"/>
                <a:ext cx="4249737" cy="2377382"/>
              </a:xfrm>
              <a:prstGeom prst="rect">
                <a:avLst/>
              </a:prstGeom>
            </p:spPr>
            <p:txBody>
              <a:bodyPr wrap="square">
                <a:spAutoFit/>
              </a:bodyPr>
              <a:lstStyle/>
              <a:p>
                <a:pPr>
                  <a:spcAft>
                    <a:spcPts val="600"/>
                  </a:spcAft>
                </a:pPr>
                <a:r>
                  <a:rPr lang="en-US" sz="1800" dirty="0">
                    <a:latin typeface="+mn-lt"/>
                  </a:rPr>
                  <a:t>Main analyses are based on Test No. 216:</a:t>
                </a: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𝑉</m:t>
                        </m:r>
                      </m:e>
                      <m:sub>
                        <m:r>
                          <m:rPr>
                            <m:sty m:val="p"/>
                          </m:rPr>
                          <a:rPr lang="en-US" sz="1800" b="0" i="0" smtClean="0">
                            <a:latin typeface="Cambria Math"/>
                          </a:rPr>
                          <m:t>inlet</m:t>
                        </m:r>
                      </m:sub>
                    </m:sSub>
                    <m:r>
                      <a:rPr lang="en-US" sz="1800" b="0" i="1" smtClean="0">
                        <a:latin typeface="Cambria Math"/>
                      </a:rPr>
                      <m:t>=3.8 </m:t>
                    </m:r>
                    <m:d>
                      <m:dPr>
                        <m:begChr m:val="["/>
                        <m:endChr m:val="]"/>
                        <m:ctrlPr>
                          <a:rPr lang="en-US" sz="1800" b="0" i="1" smtClean="0">
                            <a:latin typeface="Cambria Math" panose="02040503050406030204" pitchFamily="18" charset="0"/>
                          </a:rPr>
                        </m:ctrlPr>
                      </m:dPr>
                      <m:e>
                        <m:r>
                          <m:rPr>
                            <m:sty m:val="p"/>
                          </m:rPr>
                          <a:rPr lang="en-US" sz="1800" b="0" i="0" smtClean="0">
                            <a:latin typeface="Cambria Math"/>
                          </a:rPr>
                          <m:t>cm</m:t>
                        </m:r>
                        <m:r>
                          <a:rPr lang="en-US" sz="1800" b="0" i="0" smtClean="0">
                            <a:latin typeface="Cambria Math"/>
                          </a:rPr>
                          <m:t>.</m:t>
                        </m:r>
                        <m:sSup>
                          <m:sSupPr>
                            <m:ctrlPr>
                              <a:rPr lang="en-US" sz="1800" b="0" i="1" smtClean="0">
                                <a:latin typeface="Cambria Math" panose="02040503050406030204" pitchFamily="18" charset="0"/>
                              </a:rPr>
                            </m:ctrlPr>
                          </m:sSupPr>
                          <m:e>
                            <m:r>
                              <m:rPr>
                                <m:sty m:val="p"/>
                              </m:rPr>
                              <a:rPr lang="en-US" sz="1800" b="0" i="0" smtClean="0">
                                <a:latin typeface="Cambria Math"/>
                              </a:rPr>
                              <m:t>s</m:t>
                            </m:r>
                          </m:e>
                          <m:sup>
                            <m:r>
                              <a:rPr lang="en-US" sz="1800" b="0" i="0" smtClean="0">
                                <a:latin typeface="Cambria Math"/>
                              </a:rPr>
                              <m:t>−1</m:t>
                            </m:r>
                          </m:sup>
                        </m:sSup>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𝑃</m:t>
                        </m:r>
                      </m:e>
                      <m:sub>
                        <m:r>
                          <m:rPr>
                            <m:sty m:val="p"/>
                          </m:rPr>
                          <a:rPr lang="en-US" sz="1800" b="0" i="0" smtClean="0">
                            <a:latin typeface="Cambria Math"/>
                          </a:rPr>
                          <m:t>sys</m:t>
                        </m:r>
                      </m:sub>
                    </m:sSub>
                    <m:r>
                      <a:rPr lang="en-US" sz="1800" b="0" i="1" smtClean="0">
                        <a:latin typeface="Cambria Math"/>
                      </a:rPr>
                      <m:t>=4.1 </m:t>
                    </m:r>
                    <m:d>
                      <m:dPr>
                        <m:begChr m:val="["/>
                        <m:endChr m:val="]"/>
                        <m:ctrlPr>
                          <a:rPr lang="en-US" sz="1800" b="0" i="1" smtClean="0">
                            <a:latin typeface="Cambria Math" panose="02040503050406030204" pitchFamily="18" charset="0"/>
                          </a:rPr>
                        </m:ctrlPr>
                      </m:dPr>
                      <m:e>
                        <m:r>
                          <m:rPr>
                            <m:sty m:val="p"/>
                          </m:rPr>
                          <a:rPr lang="en-US" sz="1800" b="0" i="0" smtClean="0">
                            <a:latin typeface="Cambria Math"/>
                          </a:rPr>
                          <m:t>bar</m:t>
                        </m:r>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a:rPr>
                          <m:t>𝑇</m:t>
                        </m:r>
                      </m:e>
                      <m:sub>
                        <m:r>
                          <m:rPr>
                            <m:sty m:val="p"/>
                          </m:rPr>
                          <a:rPr lang="en-US" sz="1800">
                            <a:latin typeface="Cambria Math"/>
                          </a:rPr>
                          <m:t>inlet</m:t>
                        </m:r>
                      </m:sub>
                    </m:sSub>
                    <m:r>
                      <a:rPr lang="en-US" sz="1800" i="1">
                        <a:latin typeface="Cambria Math"/>
                      </a:rPr>
                      <m:t>=3</m:t>
                    </m:r>
                    <m:r>
                      <a:rPr lang="en-US" sz="1800" b="0" i="1" smtClean="0">
                        <a:latin typeface="Cambria Math"/>
                      </a:rPr>
                      <m:t>12</m:t>
                    </m:r>
                    <m:r>
                      <a:rPr lang="en-US" sz="1800" i="1">
                        <a:latin typeface="Cambria Math"/>
                      </a:rPr>
                      <m:t> </m:t>
                    </m:r>
                    <m:d>
                      <m:dPr>
                        <m:begChr m:val="["/>
                        <m:endChr m:val="]"/>
                        <m:ctrlPr>
                          <a:rPr lang="en-US" sz="1800" i="1">
                            <a:latin typeface="Cambria Math" panose="02040503050406030204" pitchFamily="18" charset="0"/>
                          </a:rPr>
                        </m:ctrlPr>
                      </m:dPr>
                      <m:e>
                        <m:r>
                          <m:rPr>
                            <m:sty m:val="p"/>
                          </m:rPr>
                          <a:rPr lang="en-US" sz="1800" b="0" i="0" smtClean="0">
                            <a:latin typeface="Cambria Math"/>
                          </a:rPr>
                          <m:t>K</m:t>
                        </m:r>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r>
                      <m:rPr>
                        <m:sty m:val="p"/>
                      </m:rPr>
                      <a:rPr lang="en-US" sz="1800" b="0" i="0" smtClean="0">
                        <a:latin typeface="Cambria Math"/>
                      </a:rPr>
                      <m:t>Power</m:t>
                    </m:r>
                    <m:r>
                      <a:rPr lang="en-US" sz="1800" b="0" i="0" smtClean="0">
                        <a:latin typeface="Cambria Math"/>
                      </a:rPr>
                      <m:t>=120% </m:t>
                    </m:r>
                    <m:r>
                      <m:rPr>
                        <m:sty m:val="p"/>
                      </m:rPr>
                      <a:rPr lang="en-US" sz="1800" b="0" i="0" smtClean="0">
                        <a:latin typeface="Cambria Math"/>
                      </a:rPr>
                      <m:t>ANS</m:t>
                    </m:r>
                    <m:r>
                      <a:rPr lang="en-US" sz="1800" b="0" i="0" smtClean="0">
                        <a:latin typeface="Cambria Math"/>
                      </a:rPr>
                      <m:t> </m:t>
                    </m:r>
                    <m:r>
                      <m:rPr>
                        <m:sty m:val="p"/>
                      </m:rPr>
                      <a:rPr lang="en-US" sz="1800" b="0" i="0" smtClean="0">
                        <a:latin typeface="Cambria Math"/>
                      </a:rPr>
                      <m:t>Decay</m:t>
                    </m:r>
                    <m:r>
                      <a:rPr lang="en-US" sz="1800" b="0" i="0" smtClean="0">
                        <a:latin typeface="Cambria Math"/>
                      </a:rPr>
                      <m:t> </m:t>
                    </m:r>
                    <m:r>
                      <m:rPr>
                        <m:sty m:val="p"/>
                      </m:rPr>
                      <a:rPr lang="en-US" sz="1800" b="0" i="0" smtClean="0">
                        <a:latin typeface="Cambria Math"/>
                      </a:rPr>
                      <m:t>Curve</m:t>
                    </m:r>
                  </m:oMath>
                </a14:m>
                <a:endParaRPr lang="en-US" sz="1800" dirty="0">
                  <a:latin typeface="+mn-lt"/>
                </a:endParaRPr>
              </a:p>
            </p:txBody>
          </p:sp>
        </mc:Choice>
        <mc:Fallback xmlns="">
          <p:sp>
            <p:nvSpPr>
              <p:cNvPr id="34" name="Rectangle 33"/>
              <p:cNvSpPr>
                <a:spLocks noRot="1" noChangeAspect="1" noMove="1" noResize="1" noEditPoints="1" noAdjustHandles="1" noChangeArrowheads="1" noChangeShapeType="1" noTextEdit="1"/>
              </p:cNvSpPr>
              <p:nvPr/>
            </p:nvSpPr>
            <p:spPr>
              <a:xfrm>
                <a:off x="4859338" y="2276872"/>
                <a:ext cx="4249737" cy="2377382"/>
              </a:xfrm>
              <a:prstGeom prst="rect">
                <a:avLst/>
              </a:prstGeom>
              <a:blipFill rotWithShape="1">
                <a:blip r:embed="rId6"/>
                <a:stretch>
                  <a:fillRect l="-1148" t="-1285" b="-2314"/>
                </a:stretch>
              </a:blipFill>
            </p:spPr>
            <p:txBody>
              <a:bodyPr/>
              <a:lstStyle/>
              <a:p>
                <a:r>
                  <a:rPr lang="en-US">
                    <a:noFill/>
                  </a:rPr>
                  <a:t> </a:t>
                </a:r>
              </a:p>
            </p:txBody>
          </p:sp>
        </mc:Fallback>
      </mc:AlternateContent>
    </p:spTree>
    <p:extLst>
      <p:ext uri="{BB962C8B-B14F-4D97-AF65-F5344CB8AC3E}">
        <p14:creationId xmlns:p14="http://schemas.microsoft.com/office/powerpoint/2010/main" val="315120226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Scope of Research:</a:t>
            </a:r>
            <a:br>
              <a:rPr lang="en-US" dirty="0"/>
            </a:br>
            <a:r>
              <a:rPr lang="en-US" dirty="0"/>
              <a:t>TRACE Model of FEBA SETF</a:t>
            </a:r>
          </a:p>
        </p:txBody>
      </p:sp>
      <p:grpSp>
        <p:nvGrpSpPr>
          <p:cNvPr id="2" name="Group 1"/>
          <p:cNvGrpSpPr/>
          <p:nvPr/>
        </p:nvGrpSpPr>
        <p:grpSpPr>
          <a:xfrm>
            <a:off x="683568" y="1412776"/>
            <a:ext cx="3825056" cy="5215607"/>
            <a:chOff x="827584" y="1412776"/>
            <a:chExt cx="3825056" cy="5215607"/>
          </a:xfrm>
        </p:grpSpPr>
        <p:pic>
          <p:nvPicPr>
            <p:cNvPr id="4098" name="Picture 2" descr="W:\project\stars\workspace\RND\SB-RND-ACT-006-13\WD41\projects\temp\wd41-all\wd41-defense\figures\figures\febaNodaliz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418853"/>
              <a:ext cx="1617827" cy="52095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55776" y="5083497"/>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Powered Heater Rods</a:t>
              </a:r>
            </a:p>
          </p:txBody>
        </p:sp>
        <p:sp>
          <p:nvSpPr>
            <p:cNvPr id="11" name="TextBox 10"/>
            <p:cNvSpPr txBox="1"/>
            <p:nvPr/>
          </p:nvSpPr>
          <p:spPr>
            <a:xfrm>
              <a:off x="2555776" y="5489180"/>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Housing/Enclosure</a:t>
              </a:r>
            </a:p>
          </p:txBody>
        </p:sp>
        <p:sp>
          <p:nvSpPr>
            <p:cNvPr id="12" name="TextBox 11"/>
            <p:cNvSpPr txBox="1"/>
            <p:nvPr/>
          </p:nvSpPr>
          <p:spPr>
            <a:xfrm>
              <a:off x="2555776" y="5875684"/>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Spacer grid</a:t>
              </a:r>
            </a:p>
          </p:txBody>
        </p:sp>
        <p:sp>
          <p:nvSpPr>
            <p:cNvPr id="13" name="TextBox 12"/>
            <p:cNvSpPr txBox="1"/>
            <p:nvPr/>
          </p:nvSpPr>
          <p:spPr>
            <a:xfrm>
              <a:off x="1763688" y="6340350"/>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Inlet flow</a:t>
              </a:r>
            </a:p>
          </p:txBody>
        </p:sp>
        <p:sp>
          <p:nvSpPr>
            <p:cNvPr id="14" name="TextBox 13"/>
            <p:cNvSpPr txBox="1"/>
            <p:nvPr/>
          </p:nvSpPr>
          <p:spPr>
            <a:xfrm>
              <a:off x="1763688" y="1987153"/>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Upper plenum</a:t>
              </a:r>
            </a:p>
          </p:txBody>
        </p:sp>
        <p:sp>
          <p:nvSpPr>
            <p:cNvPr id="15" name="TextBox 14"/>
            <p:cNvSpPr txBox="1"/>
            <p:nvPr/>
          </p:nvSpPr>
          <p:spPr>
            <a:xfrm>
              <a:off x="1763688" y="1412776"/>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Backpressure</a:t>
              </a:r>
            </a:p>
          </p:txBody>
        </p:sp>
      </p:grpSp>
      <mc:AlternateContent xmlns:mc="http://schemas.openxmlformats.org/markup-compatibility/2006" xmlns:a14="http://schemas.microsoft.com/office/drawing/2010/main">
        <mc:Choice Requires="a14">
          <p:sp>
            <p:nvSpPr>
              <p:cNvPr id="16" name="TextBox 15"/>
              <p:cNvSpPr txBox="1"/>
              <p:nvPr/>
            </p:nvSpPr>
            <p:spPr>
              <a:xfrm>
                <a:off x="4769130" y="1844824"/>
                <a:ext cx="4339945" cy="3058466"/>
              </a:xfrm>
              <a:prstGeom prst="rect">
                <a:avLst/>
              </a:prstGeom>
              <a:noFill/>
            </p:spPr>
            <p:txBody>
              <a:bodyPr wrap="square" rtlCol="0">
                <a:spAutoFit/>
              </a:bodyPr>
              <a:lstStyle/>
              <a:p>
                <a:pPr marL="266700" lvl="1" indent="-180975">
                  <a:buFont typeface="Arial" panose="020B0604020202020204" pitchFamily="34" charset="0"/>
                  <a:buChar char="•"/>
                </a:pPr>
                <a:r>
                  <a:rPr lang="en-US" sz="1800" b="1" dirty="0">
                    <a:latin typeface="+mn-lt"/>
                  </a:rPr>
                  <a:t>(4)</a:t>
                </a:r>
                <a:r>
                  <a:rPr lang="en-US" sz="1800" dirty="0">
                    <a:latin typeface="+mn-lt"/>
                  </a:rPr>
                  <a:t> Experimental boundary conditions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a:rPr>
                          <m:t>𝑃</m:t>
                        </m:r>
                      </m:e>
                      <m:sub>
                        <m:r>
                          <m:rPr>
                            <m:sty m:val="p"/>
                          </m:rPr>
                          <a:rPr lang="en-US" sz="1800" b="0" i="0" dirty="0" smtClean="0">
                            <a:latin typeface="Cambria Math"/>
                          </a:rPr>
                          <m:t>sys</m:t>
                        </m:r>
                      </m:sub>
                    </m:sSub>
                  </m:oMath>
                </a14:m>
                <a:r>
                  <a:rPr lang="en-US" sz="1800" dirty="0">
                    <a:latin typeface="+mn-lt"/>
                  </a:rPr>
                  <a:t>,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a:rPr>
                          <m:t>𝑉</m:t>
                        </m:r>
                      </m:e>
                      <m:sub>
                        <m:r>
                          <m:rPr>
                            <m:sty m:val="p"/>
                          </m:rPr>
                          <a:rPr lang="en-US" sz="1800" b="0" i="0" dirty="0" smtClean="0">
                            <a:latin typeface="Cambria Math"/>
                          </a:rPr>
                          <m:t>inlet</m:t>
                        </m:r>
                      </m:sub>
                    </m:sSub>
                  </m:oMath>
                </a14:m>
                <a:r>
                  <a:rPr lang="en-US" sz="1800" dirty="0">
                    <a:latin typeface="+mn-lt"/>
                  </a:rPr>
                  <a:t>, etc.)</a:t>
                </a:r>
              </a:p>
              <a:p>
                <a:pPr marL="266700" lvl="1" indent="-180975">
                  <a:buFont typeface="Arial" panose="020B0604020202020204" pitchFamily="34" charset="0"/>
                  <a:buChar char="•"/>
                </a:pPr>
                <a:r>
                  <a:rPr lang="en-US" sz="1800" b="1" dirty="0">
                    <a:latin typeface="+mn-lt"/>
                  </a:rPr>
                  <a:t>(9)</a:t>
                </a:r>
                <a:r>
                  <a:rPr lang="en-US" sz="1800" dirty="0">
                    <a:latin typeface="+mn-lt"/>
                  </a:rPr>
                  <a:t> Material properties (</a:t>
                </a:r>
                <a14:m>
                  <m:oMath xmlns:m="http://schemas.openxmlformats.org/officeDocument/2006/math">
                    <m:r>
                      <a:rPr lang="en-US" sz="1800" b="0" i="1" dirty="0" smtClean="0">
                        <a:latin typeface="Cambria Math"/>
                      </a:rPr>
                      <m:t>𝑘</m:t>
                    </m:r>
                    <m:r>
                      <a:rPr lang="en-US" sz="1800" b="0" i="1" dirty="0" smtClean="0">
                        <a:latin typeface="Cambria Math"/>
                      </a:rPr>
                      <m:t>,</m:t>
                    </m:r>
                    <m:sSub>
                      <m:sSubPr>
                        <m:ctrlPr>
                          <a:rPr lang="en-US" sz="1800" b="0" i="1" dirty="0" smtClean="0">
                            <a:latin typeface="Cambria Math" panose="02040503050406030204" pitchFamily="18" charset="0"/>
                          </a:rPr>
                        </m:ctrlPr>
                      </m:sSubPr>
                      <m:e>
                        <m:r>
                          <a:rPr lang="en-US" sz="1800" b="0" i="1" dirty="0" smtClean="0">
                            <a:latin typeface="Cambria Math"/>
                          </a:rPr>
                          <m:t>𝐶</m:t>
                        </m:r>
                      </m:e>
                      <m:sub>
                        <m:r>
                          <a:rPr lang="en-US" sz="1800" b="0" i="1" dirty="0" smtClean="0">
                            <a:latin typeface="Cambria Math"/>
                          </a:rPr>
                          <m:t>𝑝</m:t>
                        </m:r>
                      </m:sub>
                    </m:sSub>
                    <m:r>
                      <a:rPr lang="en-US" sz="1800" b="0" i="1" dirty="0" smtClean="0">
                        <a:latin typeface="Cambria Math"/>
                      </a:rPr>
                      <m:t>, </m:t>
                    </m:r>
                  </m:oMath>
                </a14:m>
                <a:r>
                  <a:rPr lang="en-US" sz="1800" dirty="0">
                    <a:latin typeface="+mn-lt"/>
                  </a:rPr>
                  <a:t>etc.)</a:t>
                </a:r>
              </a:p>
              <a:p>
                <a:pPr marL="266700" lvl="1" indent="-180975">
                  <a:buFont typeface="Arial" panose="020B0604020202020204" pitchFamily="34" charset="0"/>
                  <a:buChar char="•"/>
                </a:pPr>
                <a:r>
                  <a:rPr lang="en-US" sz="1800" b="1" dirty="0">
                    <a:latin typeface="+mn-lt"/>
                  </a:rPr>
                  <a:t>(2)</a:t>
                </a:r>
                <a:r>
                  <a:rPr lang="en-US" sz="1800" dirty="0">
                    <a:latin typeface="+mn-lt"/>
                  </a:rPr>
                  <a:t> Spacer grid model (</a:t>
                </a:r>
                <a14:m>
                  <m:oMath xmlns:m="http://schemas.openxmlformats.org/officeDocument/2006/math">
                    <m:r>
                      <m:rPr>
                        <m:sty m:val="p"/>
                      </m:rPr>
                      <a:rPr lang="en-US" sz="1800" i="0" dirty="0" smtClean="0">
                        <a:latin typeface="Cambria Math"/>
                      </a:rPr>
                      <m:t>HT</m:t>
                    </m:r>
                    <m:sSub>
                      <m:sSubPr>
                        <m:ctrlPr>
                          <a:rPr lang="en-US" sz="1800" b="0" i="1" dirty="0" smtClean="0">
                            <a:latin typeface="Cambria Math" panose="02040503050406030204" pitchFamily="18" charset="0"/>
                          </a:rPr>
                        </m:ctrlPr>
                      </m:sSubPr>
                      <m:e>
                        <m:r>
                          <m:rPr>
                            <m:sty m:val="p"/>
                          </m:rPr>
                          <a:rPr lang="en-US" sz="1800" i="0" dirty="0" smtClean="0">
                            <a:latin typeface="Cambria Math"/>
                          </a:rPr>
                          <m:t>C</m:t>
                        </m:r>
                      </m:e>
                      <m:sub>
                        <m:r>
                          <m:rPr>
                            <m:sty m:val="p"/>
                          </m:rPr>
                          <a:rPr lang="en-US" sz="1800" b="0" i="0" dirty="0" smtClean="0">
                            <a:latin typeface="Cambria Math"/>
                          </a:rPr>
                          <m:t>enh</m:t>
                        </m:r>
                        <m:r>
                          <a:rPr lang="en-US" sz="1800" b="0" i="0" dirty="0" smtClean="0">
                            <a:latin typeface="Cambria Math"/>
                          </a:rPr>
                          <m:t>.</m:t>
                        </m:r>
                      </m:sub>
                    </m:sSub>
                    <m:r>
                      <a:rPr lang="en-US" sz="1800" b="0" i="1" dirty="0" smtClean="0">
                        <a:latin typeface="Cambria Math"/>
                      </a:rPr>
                      <m:t>,</m:t>
                    </m:r>
                    <m:r>
                      <m:rPr>
                        <m:sty m:val="p"/>
                      </m:rPr>
                      <a:rPr lang="en-US" sz="1800" b="0" i="0" dirty="0" smtClean="0">
                        <a:latin typeface="Cambria Math"/>
                      </a:rPr>
                      <m:t>Δ</m:t>
                    </m:r>
                    <m:r>
                      <a:rPr lang="en-US" sz="1800" b="0" i="1" dirty="0" smtClean="0">
                        <a:latin typeface="Cambria Math"/>
                      </a:rPr>
                      <m:t>𝑃</m:t>
                    </m:r>
                  </m:oMath>
                </a14:m>
                <a:r>
                  <a:rPr lang="en-US" sz="1800" dirty="0">
                    <a:latin typeface="+mn-lt"/>
                  </a:rPr>
                  <a:t>)</a:t>
                </a:r>
              </a:p>
              <a:p>
                <a:pPr marL="266700" lvl="1" indent="-180975">
                  <a:buFont typeface="Arial" panose="020B0604020202020204" pitchFamily="34" charset="0"/>
                  <a:buChar char="•"/>
                </a:pPr>
                <a:r>
                  <a:rPr lang="en-US" sz="1800" b="1" dirty="0">
                    <a:latin typeface="+mn-lt"/>
                  </a:rPr>
                  <a:t>(10)</a:t>
                </a:r>
                <a:r>
                  <a:rPr lang="en-US" sz="1800" dirty="0">
                    <a:latin typeface="+mn-lt"/>
                  </a:rPr>
                  <a:t> Post-CHF closure relations (IAFB wall </a:t>
                </a:r>
                <a14:m>
                  <m:oMath xmlns:m="http://schemas.openxmlformats.org/officeDocument/2006/math">
                    <m:r>
                      <m:rPr>
                        <m:sty m:val="p"/>
                      </m:rPr>
                      <a:rPr lang="en-US" sz="1800" i="0" dirty="0" smtClean="0">
                        <a:latin typeface="Cambria Math"/>
                      </a:rPr>
                      <m:t>HTC</m:t>
                    </m:r>
                  </m:oMath>
                </a14:m>
                <a:r>
                  <a:rPr lang="en-US" sz="1800" dirty="0">
                    <a:latin typeface="+mn-lt"/>
                  </a:rPr>
                  <a:t>, DFFB interfacial drag, etc.)</a:t>
                </a:r>
              </a:p>
              <a:p>
                <a:pPr marL="266700" lvl="1" indent="-180975">
                  <a:buFont typeface="Arial" panose="020B0604020202020204" pitchFamily="34" charset="0"/>
                  <a:buChar char="•"/>
                </a:pPr>
                <a:r>
                  <a:rPr lang="en-US" sz="1800" b="1" dirty="0">
                    <a:latin typeface="+mn-lt"/>
                  </a:rPr>
                  <a:t>(1)</a:t>
                </a:r>
                <a:r>
                  <a:rPr lang="en-US" sz="1800" dirty="0">
                    <a:latin typeface="+mn-lt"/>
                  </a:rPr>
                  <a:t> Quench temperature </a:t>
                </a:r>
              </a:p>
              <a:p>
                <a:pPr marL="266700" lvl="1" indent="-180975">
                  <a:buFont typeface="Arial" panose="020B0604020202020204" pitchFamily="34" charset="0"/>
                  <a:buChar char="•"/>
                </a:pPr>
                <a:r>
                  <a:rPr lang="en-US" sz="1800" b="1" dirty="0">
                    <a:latin typeface="+mn-lt"/>
                  </a:rPr>
                  <a:t>(1)</a:t>
                </a:r>
                <a:r>
                  <a:rPr lang="en-US" sz="1800" dirty="0">
                    <a:latin typeface="+mn-lt"/>
                  </a:rPr>
                  <a:t> Transition boiling </a:t>
                </a:r>
                <a14:m>
                  <m:oMath xmlns:m="http://schemas.openxmlformats.org/officeDocument/2006/math">
                    <m:r>
                      <m:rPr>
                        <m:sty m:val="p"/>
                      </m:rPr>
                      <a:rPr lang="en-US" sz="1800" i="0" dirty="0" smtClean="0">
                        <a:latin typeface="Cambria Math"/>
                      </a:rPr>
                      <m:t>HTC</m:t>
                    </m:r>
                  </m:oMath>
                </a14:m>
                <a:endParaRPr lang="en-US" sz="1800" dirty="0">
                  <a:latin typeface="+mn-lt"/>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769130" y="1844824"/>
                <a:ext cx="4339945" cy="3058466"/>
              </a:xfrm>
              <a:prstGeom prst="rect">
                <a:avLst/>
              </a:prstGeom>
              <a:blipFill rotWithShape="1">
                <a:blip r:embed="rId4"/>
                <a:stretch>
                  <a:fillRect t="-998" r="-702" b="-2395"/>
                </a:stretch>
              </a:blipFill>
            </p:spPr>
            <p:txBody>
              <a:bodyPr/>
              <a:lstStyle/>
              <a:p>
                <a:r>
                  <a:rPr lang="en-US">
                    <a:noFill/>
                  </a:rPr>
                  <a:t> </a:t>
                </a:r>
              </a:p>
            </p:txBody>
          </p:sp>
        </mc:Fallback>
      </mc:AlternateContent>
      <p:sp>
        <p:nvSpPr>
          <p:cNvPr id="9" name="Left Brace 8"/>
          <p:cNvSpPr/>
          <p:nvPr/>
        </p:nvSpPr>
        <p:spPr bwMode="auto">
          <a:xfrm>
            <a:off x="4679431" y="1989261"/>
            <a:ext cx="179907" cy="1033551"/>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Left Brace 17"/>
          <p:cNvSpPr/>
          <p:nvPr/>
        </p:nvSpPr>
        <p:spPr bwMode="auto">
          <a:xfrm>
            <a:off x="4679433" y="3193110"/>
            <a:ext cx="187394" cy="1532034"/>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mc:Choice xmlns:a14="http://schemas.microsoft.com/office/drawing/2010/main" Requires="a14">
          <p:sp>
            <p:nvSpPr>
              <p:cNvPr id="19" name="TextBox 18"/>
              <p:cNvSpPr txBox="1"/>
              <p:nvPr/>
            </p:nvSpPr>
            <p:spPr>
              <a:xfrm>
                <a:off x="3188551" y="3680372"/>
                <a:ext cx="1474889" cy="629518"/>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Model</a:t>
                </a:r>
              </a:p>
              <a:p>
                <a:pPr>
                  <a:lnSpc>
                    <a:spcPct val="110000"/>
                  </a:lnSpc>
                  <a:spcBef>
                    <a:spcPts val="0"/>
                  </a:spcBef>
                </a:pPr>
                <a:r>
                  <a:rPr lang="en-US" sz="1800" kern="1000" spc="30" dirty="0">
                    <a:solidFill>
                      <a:srgbClr val="505050"/>
                    </a:solidFill>
                    <a:latin typeface="+mn-lt"/>
                    <a:cs typeface="Franklin Gothic Book"/>
                  </a:rPr>
                  <a:t>parameters </a:t>
                </a:r>
                <a14:m>
                  <m:oMath xmlns:m="http://schemas.openxmlformats.org/officeDocument/2006/math">
                    <m:sSub>
                      <m:sSubPr>
                        <m:ctrlPr>
                          <a:rPr lang="en-US" sz="1800" b="1" i="1" smtClean="0">
                            <a:solidFill>
                              <a:srgbClr val="505050"/>
                            </a:solidFill>
                            <a:latin typeface="Cambria Math" panose="02040503050406030204" pitchFamily="18" charset="0"/>
                          </a:rPr>
                        </m:ctrlPr>
                      </m:sSubPr>
                      <m:e>
                        <m:r>
                          <a:rPr lang="en-US" sz="1800" b="1" i="1">
                            <a:solidFill>
                              <a:srgbClr val="505050"/>
                            </a:solidFill>
                            <a:latin typeface="Cambria Math"/>
                          </a:rPr>
                          <m:t>𝒙</m:t>
                        </m:r>
                      </m:e>
                      <m:sub>
                        <m:r>
                          <a:rPr lang="en-US" sz="1800" b="1" i="1" smtClean="0">
                            <a:solidFill>
                              <a:srgbClr val="505050"/>
                            </a:solidFill>
                            <a:latin typeface="Cambria Math"/>
                          </a:rPr>
                          <m:t>𝒎</m:t>
                        </m:r>
                      </m:sub>
                    </m:sSub>
                  </m:oMath>
                </a14:m>
                <a:endParaRPr lang="en-US" sz="1800" kern="1000" spc="30" dirty="0">
                  <a:solidFill>
                    <a:srgbClr val="505050"/>
                  </a:solidFill>
                  <a:latin typeface="+mn-lt"/>
                  <a:cs typeface="Franklin Gothic Book"/>
                </a:endParaRPr>
              </a:p>
            </p:txBody>
          </p:sp>
        </mc:Choice>
        <mc:Fallback>
          <p:sp>
            <p:nvSpPr>
              <p:cNvPr id="19" name="TextBox 18"/>
              <p:cNvSpPr txBox="1">
                <a:spLocks noRot="1" noChangeAspect="1" noMove="1" noResize="1" noEditPoints="1" noAdjustHandles="1" noChangeArrowheads="1" noChangeShapeType="1" noTextEdit="1"/>
              </p:cNvSpPr>
              <p:nvPr/>
            </p:nvSpPr>
            <p:spPr>
              <a:xfrm>
                <a:off x="3188551" y="3680372"/>
                <a:ext cx="1474889" cy="629518"/>
              </a:xfrm>
              <a:prstGeom prst="rect">
                <a:avLst/>
              </a:prstGeom>
              <a:blipFill>
                <a:blip r:embed="rId5"/>
                <a:stretch>
                  <a:fillRect l="-9504" t="-10680" r="-1653" b="-16505"/>
                </a:stretch>
              </a:blipFill>
            </p:spPr>
            <p:txBody>
              <a:bodyPr/>
              <a:lstStyle/>
              <a:p>
                <a:r>
                  <a:rPr lang="en-VI">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3188551" y="2204269"/>
                <a:ext cx="1474889" cy="595876"/>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inputs </a:t>
                </a:r>
                <a14:m>
                  <m:oMath xmlns:m="http://schemas.openxmlformats.org/officeDocument/2006/math">
                    <m:sSub>
                      <m:sSubPr>
                        <m:ctrlPr>
                          <a:rPr lang="en-US" sz="1800" b="1" i="1" smtClean="0">
                            <a:solidFill>
                              <a:srgbClr val="505050"/>
                            </a:solidFill>
                            <a:latin typeface="Cambria Math" panose="02040503050406030204" pitchFamily="18" charset="0"/>
                          </a:rPr>
                        </m:ctrlPr>
                      </m:sSubPr>
                      <m:e>
                        <m:r>
                          <a:rPr lang="en-US" sz="1800" b="1" i="1">
                            <a:solidFill>
                              <a:srgbClr val="505050"/>
                            </a:solidFill>
                            <a:latin typeface="Cambria Math"/>
                          </a:rPr>
                          <m:t>𝒙</m:t>
                        </m:r>
                      </m:e>
                      <m:sub>
                        <m:r>
                          <a:rPr lang="en-US" sz="1800" b="1" i="1">
                            <a:solidFill>
                              <a:srgbClr val="505050"/>
                            </a:solidFill>
                            <a:latin typeface="Cambria Math"/>
                          </a:rPr>
                          <m:t>𝒄</m:t>
                        </m:r>
                      </m:sub>
                    </m:sSub>
                  </m:oMath>
                </a14:m>
                <a:endParaRPr lang="en-US" sz="1800" kern="1000" spc="30" dirty="0">
                  <a:solidFill>
                    <a:srgbClr val="505050"/>
                  </a:solidFill>
                  <a:latin typeface="+mn-lt"/>
                  <a:cs typeface="Franklin Gothic Book"/>
                </a:endParaRPr>
              </a:p>
            </p:txBody>
          </p:sp>
        </mc:Choice>
        <mc:Fallback>
          <p:sp>
            <p:nvSpPr>
              <p:cNvPr id="20" name="TextBox 19"/>
              <p:cNvSpPr txBox="1">
                <a:spLocks noRot="1" noChangeAspect="1" noMove="1" noResize="1" noEditPoints="1" noAdjustHandles="1" noChangeArrowheads="1" noChangeShapeType="1" noTextEdit="1"/>
              </p:cNvSpPr>
              <p:nvPr/>
            </p:nvSpPr>
            <p:spPr>
              <a:xfrm>
                <a:off x="3188551" y="2204269"/>
                <a:ext cx="1474889" cy="595876"/>
              </a:xfrm>
              <a:prstGeom prst="rect">
                <a:avLst/>
              </a:prstGeom>
              <a:blipFill>
                <a:blip r:embed="rId6"/>
                <a:stretch>
                  <a:fillRect l="-9504" t="-11340" b="-23711"/>
                </a:stretch>
              </a:blipFill>
            </p:spPr>
            <p:txBody>
              <a:bodyPr/>
              <a:lstStyle/>
              <a:p>
                <a:r>
                  <a:rPr lang="en-VI">
                    <a:noFill/>
                  </a:rPr>
                  <a:t> </a:t>
                </a:r>
              </a:p>
            </p:txBody>
          </p:sp>
        </mc:Fallback>
      </mc:AlternateContent>
      <p:sp>
        <p:nvSpPr>
          <p:cNvPr id="17" name="Rectangle 16"/>
          <p:cNvSpPr/>
          <p:nvPr/>
        </p:nvSpPr>
        <p:spPr>
          <a:xfrm>
            <a:off x="3851920" y="1418853"/>
            <a:ext cx="5257155" cy="400110"/>
          </a:xfrm>
          <a:prstGeom prst="rect">
            <a:avLst/>
          </a:prstGeom>
        </p:spPr>
        <p:txBody>
          <a:bodyPr wrap="square">
            <a:spAutoFit/>
          </a:bodyPr>
          <a:lstStyle/>
          <a:p>
            <a:pPr>
              <a:spcAft>
                <a:spcPts val="600"/>
              </a:spcAft>
            </a:pPr>
            <a:r>
              <a:rPr lang="en-US" sz="2000" b="1" dirty="0">
                <a:latin typeface="+mn-lt"/>
              </a:rPr>
              <a:t>27</a:t>
            </a:r>
            <a:r>
              <a:rPr lang="en-US" sz="2000" dirty="0">
                <a:latin typeface="+mn-lt"/>
              </a:rPr>
              <a:t> Parameters are required to specify the model:</a:t>
            </a:r>
          </a:p>
        </p:txBody>
      </p:sp>
      <p:sp>
        <p:nvSpPr>
          <p:cNvPr id="4" name="Rectangle 3"/>
          <p:cNvSpPr/>
          <p:nvPr/>
        </p:nvSpPr>
        <p:spPr>
          <a:xfrm>
            <a:off x="5003799" y="5171531"/>
            <a:ext cx="3816351" cy="646331"/>
          </a:xfrm>
          <a:prstGeom prst="rect">
            <a:avLst/>
          </a:prstGeom>
        </p:spPr>
        <p:txBody>
          <a:bodyPr wrap="square">
            <a:spAutoFit/>
          </a:bodyPr>
          <a:lstStyle/>
          <a:p>
            <a:r>
              <a:rPr lang="en-US" sz="1800" dirty="0">
                <a:latin typeface="+mn-lt"/>
              </a:rPr>
              <a:t>With flat independent uncertainties, </a:t>
            </a:r>
            <a:br>
              <a:rPr lang="en-US" sz="1800" dirty="0">
                <a:latin typeface="+mn-lt"/>
              </a:rPr>
            </a:br>
            <a:r>
              <a:rPr lang="en-US" sz="1800" dirty="0">
                <a:latin typeface="+mn-lt"/>
              </a:rPr>
              <a:t>either in linear or log scales</a:t>
            </a:r>
          </a:p>
        </p:txBody>
      </p:sp>
    </p:spTree>
    <p:extLst>
      <p:ext uri="{BB962C8B-B14F-4D97-AF65-F5344CB8AC3E}">
        <p14:creationId xmlns:p14="http://schemas.microsoft.com/office/powerpoint/2010/main" val="2579760683"/>
      </p:ext>
    </p:extLst>
  </p:cSld>
  <p:clrMapOvr>
    <a:masterClrMapping/>
  </p:clrMapOvr>
  <p:transition spd="med"/>
</p:sld>
</file>

<file path=ppt/theme/theme1.xml><?xml version="1.0" encoding="utf-8"?>
<a:theme xmlns:a="http://schemas.openxmlformats.org/drawingml/2006/main" name="STARS_PowerPoint">
  <a:themeElements>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fontScheme name="Georgia/Calibri">
      <a:majorFont>
        <a:latin typeface="Georgia"/>
        <a:ea typeface="ヒラギノ角ゴ Pro W3"/>
        <a:cs typeface="ヒラギノ角ゴ Pro W3"/>
      </a:majorFont>
      <a:minorFont>
        <a:latin typeface="Calibri"/>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a:ln>
              <a:noFill/>
            </a:ln>
            <a:solidFill>
              <a:schemeClr val="tx1"/>
            </a:solidFill>
            <a:effectLst/>
            <a:latin typeface="Times" charset="0"/>
          </a:defRPr>
        </a:defPPr>
      </a:lstStyle>
    </a:lnDef>
    <a:txDef>
      <a:spPr>
        <a:noFill/>
      </a:spPr>
      <a:bodyPr wrap="square" lIns="0" tIns="0" rIns="0" bIns="0" rtlCol="0">
        <a:noAutofit/>
      </a:bodyPr>
      <a:lstStyle>
        <a:defPPr>
          <a:lnSpc>
            <a:spcPct val="110000"/>
          </a:lnSpc>
          <a:spcBef>
            <a:spcPts val="0"/>
          </a:spcBef>
          <a:defRPr sz="1800" kern="1000" spc="30" dirty="0" err="1" smtClean="0">
            <a:latin typeface="+mn-lt"/>
            <a:cs typeface="Franklin Gothic Book"/>
          </a:defRPr>
        </a:defPPr>
      </a:lstStyle>
    </a:txDef>
  </a:objectDefaults>
  <a:extraClrSchemeLst>
    <a:extraClrScheme>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clrMap bg1="lt1" tx1="dk1" bg2="lt2" tx2="dk2" accent1="accent1" accent2="accent2" accent3="accent3" accent4="accent4" accent5="accent5" accent6="accent6" hlink="hlink" folHlink="folHlink"/>
    </a:extraClrScheme>
  </a:extraClrSchemeLst>
  <a:custClrLst>
    <a:custClr name="Grau 100%">
      <a:srgbClr val="505050"/>
    </a:custClr>
    <a:custClr name="Gelb 100%">
      <a:srgbClr val="FDCA00"/>
    </a:custClr>
    <a:custClr name="Orange 100%">
      <a:srgbClr val="EB5B00"/>
    </a:custClr>
    <a:custClr name="Rot 100%">
      <a:srgbClr val="C50006"/>
    </a:custClr>
    <a:custClr name="Braun 100%">
      <a:srgbClr val="85543A"/>
    </a:custClr>
    <a:custClr name="Olivgrün 100%">
      <a:srgbClr val="8F7111"/>
    </a:custClr>
    <a:custClr name="Hellgrün 100%">
      <a:srgbClr val="82911A"/>
    </a:custClr>
    <a:custClr name="Grün 100%">
      <a:srgbClr val="197418"/>
    </a:custClr>
    <a:custClr name="Violet 100%">
      <a:srgbClr val="7C204E"/>
    </a:custClr>
    <a:custClr name="Blau 100%">
      <a:srgbClr val="003B6E"/>
    </a:custClr>
    <a:custClr name="Grau 80%">
      <a:srgbClr val="686868"/>
    </a:custClr>
    <a:custClr name="Gelb 80%">
      <a:srgbClr val="FED43E"/>
    </a:custClr>
    <a:custClr name="Orange 80%">
      <a:srgbClr val="EE7B34"/>
    </a:custClr>
    <a:custClr name="Rot 80%">
      <a:srgbClr val="D04729"/>
    </a:custClr>
    <a:custClr name="Braun 80%">
      <a:srgbClr val="9A7059"/>
    </a:custClr>
    <a:custClr name="Olivgrün 80%">
      <a:srgbClr val="A48841"/>
    </a:custClr>
    <a:custClr name="Hellgrün 80%">
      <a:srgbClr val="9BA34C"/>
    </a:custClr>
    <a:custClr name="Grün 80%">
      <a:srgbClr val="518A42"/>
    </a:custClr>
    <a:custClr name="Violet 80%">
      <a:srgbClr val="914967"/>
    </a:custClr>
    <a:custClr name="Blau 80%">
      <a:srgbClr val="405583"/>
    </a:custClr>
    <a:custClr name="Grau 60%">
      <a:srgbClr val="969696"/>
    </a:custClr>
    <a:custClr name="Gelb 60%">
      <a:srgbClr val="FEDE74"/>
    </a:custClr>
    <a:custClr name="Orange 60%">
      <a:srgbClr val="F29E62"/>
    </a:custClr>
    <a:custClr name="Rot 60%">
      <a:srgbClr val="DA7252"/>
    </a:custClr>
    <a:custClr name="Braun 60%">
      <a:srgbClr val="B2917D"/>
    </a:custClr>
    <a:custClr name="Olivgrün 60%">
      <a:srgbClr val="BAA46A"/>
    </a:custClr>
    <a:custClr name="Hellgrün 60%">
      <a:srgbClr val="B5B874"/>
    </a:custClr>
    <a:custClr name="Grün 60%">
      <a:srgbClr val="7DA569"/>
    </a:custClr>
    <a:custClr name="Violet 60%">
      <a:srgbClr val="AA7084"/>
    </a:custClr>
    <a:custClr name="Blau 60%">
      <a:srgbClr val="69769E"/>
    </a:custClr>
    <a:custClr name="Grau 40%">
      <a:srgbClr val="B9B9B9"/>
    </a:custClr>
    <a:custClr name="Gelb 40%">
      <a:srgbClr val="FFEAA8"/>
    </a:custClr>
    <a:custClr name="Orange 40%">
      <a:srgbClr val="F6C096"/>
    </a:custClr>
    <a:custClr name="Rot 40%">
      <a:srgbClr val="E7A287"/>
    </a:custClr>
    <a:custClr name="Braun 40%">
      <a:srgbClr val="CAB5A6"/>
    </a:custClr>
    <a:custClr name="Olivgrün 40%">
      <a:srgbClr val="D0C19B"/>
    </a:custClr>
    <a:custClr name="Hellgrün 40%">
      <a:srgbClr val="CED0A4"/>
    </a:custClr>
    <a:custClr name="Grün 40%">
      <a:srgbClr val="A8C39A"/>
    </a:custClr>
    <a:custClr name="Violet 40%">
      <a:srgbClr val="C49FAA"/>
    </a:custClr>
    <a:custClr name="Blau 40%">
      <a:srgbClr val="989FBD"/>
    </a:custClr>
    <a:custClr name="Grau 20%">
      <a:srgbClr val="E5E5E5"/>
    </a:custClr>
    <a:custClr name="Gelb 20%">
      <a:srgbClr val="FFF5D6"/>
    </a:custClr>
    <a:custClr name="Orange 20%">
      <a:srgbClr val="FBE1CC"/>
    </a:custClr>
    <a:custClr name="Rot 20%">
      <a:srgbClr val="F3D2C2"/>
    </a:custClr>
    <a:custClr name="Braun 20%">
      <a:srgbClr val="E4D9D2"/>
    </a:custClr>
    <a:custClr name="Olivgrün 20%">
      <a:srgbClr val="E8E1CE"/>
    </a:custClr>
    <a:custClr name="Hellgrün 20%">
      <a:srgbClr val="E7E8D3"/>
    </a:custClr>
    <a:custClr name="Grün 20%">
      <a:srgbClr val="D4E2CE"/>
    </a:custClr>
    <a:custClr name="Violet 20%">
      <a:srgbClr val="E1D0D5"/>
    </a:custClr>
    <a:custClr name="Blau 20%">
      <a:srgbClr val="CBCFDF"/>
    </a:custClr>
  </a:custClr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STARS_PowerPoint</Template>
  <TotalTime>67</TotalTime>
  <Words>3687</Words>
  <Application>Microsoft Office PowerPoint</Application>
  <PresentationFormat>On-screen Show (4:3)</PresentationFormat>
  <Paragraphs>766</Paragraphs>
  <Slides>43</Slides>
  <Notes>37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43</vt:i4>
      </vt:variant>
    </vt:vector>
  </HeadingPairs>
  <TitlesOfParts>
    <vt:vector size="57" baseType="lpstr">
      <vt:lpstr>ＭＳ Ｐゴシック</vt:lpstr>
      <vt:lpstr>Arial</vt:lpstr>
      <vt:lpstr>Arial Narrow</vt:lpstr>
      <vt:lpstr>Calibri</vt:lpstr>
      <vt:lpstr>Cambria Math</vt:lpstr>
      <vt:lpstr>Franklin Gothic Book</vt:lpstr>
      <vt:lpstr>Georgia</vt:lpstr>
      <vt:lpstr>Raleway</vt:lpstr>
      <vt:lpstr>Rockwell</vt:lpstr>
      <vt:lpstr>Symbol</vt:lpstr>
      <vt:lpstr>Times</vt:lpstr>
      <vt:lpstr>Times New Roman</vt:lpstr>
      <vt:lpstr>ヒラギノ角ゴ Pro W3</vt:lpstr>
      <vt:lpstr>STARS_PowerPoint</vt:lpstr>
      <vt:lpstr>Bayesian Uncertainty Quantification of Physical Models in  Thermal-Hydraulics System Codes</vt:lpstr>
      <vt:lpstr>Safety Analysis of LWR under LBLOCA: Show max. clad temperature &lt; safety limit</vt:lpstr>
      <vt:lpstr>Forward Uncertainty Quantification: Uncertain Inputs ⇒ Uncertain Outputs</vt:lpstr>
      <vt:lpstr>Physical Model Parameters: post-Critical Heat Flux (CHF) Flow Regimes</vt:lpstr>
      <vt:lpstr>Uncertainty in  Physical Model Parameters</vt:lpstr>
      <vt:lpstr>Research Objectives</vt:lpstr>
      <vt:lpstr>Scope of Research: Statistical Framework</vt:lpstr>
      <vt:lpstr>Scope of Research: FEBA Separate Effect Test Facility (SETF)</vt:lpstr>
      <vt:lpstr>Scope of Research: TRACE Model of FEBA SETF</vt:lpstr>
      <vt:lpstr>Statistical Framework: Outline</vt:lpstr>
      <vt:lpstr>Global Sensitivity Analysis for Screening: The Morris Screening Method</vt:lpstr>
      <vt:lpstr>Global Sensitivity Analysis for Screening: The Morris Screening Method</vt:lpstr>
      <vt:lpstr>Global Sensitivity Analysis for Screening: Sobol’ Total-Effect Indices</vt:lpstr>
      <vt:lpstr>Global Sensitivity Analysis for Screening: Comparison of Methods</vt:lpstr>
      <vt:lpstr>Uncertainty Propagation using Influential vs. Non-Influential Parameters</vt:lpstr>
      <vt:lpstr>Statistical Framework: Outline</vt:lpstr>
      <vt:lpstr>Gaussian Process (GP) Metamodel</vt:lpstr>
      <vt:lpstr>Constructing GP Metamodel: Training and Testing</vt:lpstr>
      <vt:lpstr>Dealing with Multivariate Output: Principal Component Analysis</vt:lpstr>
      <vt:lpstr>Testing the Trained Metamodel (N_train=1^′ 920) on the Testing Samples (N_test=5^′ 000)</vt:lpstr>
      <vt:lpstr>Statistical Framework: Outline</vt:lpstr>
      <vt:lpstr>Bayesian Calibration, Inverse Quantification: Uncertain (Inputs + Data) ⇒ Uncertain Inputs Updated </vt:lpstr>
      <vt:lpstr>Two Aspects of Bayesian Calibration: Formulation and Computation</vt:lpstr>
      <vt:lpstr>Formulation of Bayesian Calibration: True, Experimental, and Predicted Values</vt:lpstr>
      <vt:lpstr>Normal Likelihood and Flat Prior: Posterior Formulation</vt:lpstr>
      <vt:lpstr>Computation of Bayesian Calibration</vt:lpstr>
      <vt:lpstr>Constraining the Prior Uncertainty Range of  the Model Parameters</vt:lpstr>
      <vt:lpstr>Visualizing multi-dimensional distribution: How to read a corner plot?</vt:lpstr>
      <vt:lpstr>Constraining the Prior Uncertainty Range of  the Model Parameters</vt:lpstr>
      <vt:lpstr>Results: Considering pressure drop data to constrain the prior parameters range</vt:lpstr>
      <vt:lpstr>Results: Considering multiple types of data helps constrain the parameters uncertainty</vt:lpstr>
      <vt:lpstr>Results: Posterior Samples are Correlated (i.e., a set of “collectively-fitted” values)</vt:lpstr>
      <vt:lpstr>Statistical Framework: Outline</vt:lpstr>
      <vt:lpstr>Comparing Different Calibration Results: Informativeness vs. Calibration Score</vt:lpstr>
      <vt:lpstr>Comparing Different Calibration Results: Informativeness vs. Calibration Score</vt:lpstr>
      <vt:lpstr>Posterior prediction uncertainties are narrower, but cover less experimental data</vt:lpstr>
      <vt:lpstr>Removing highly Correlated parameter and keeping it at its prior range give a compromise</vt:lpstr>
      <vt:lpstr>Conclusion</vt:lpstr>
      <vt:lpstr>Contributions (1/2)</vt:lpstr>
      <vt:lpstr>Contributions (2/2): Demonstration of the Methodology on the FEBA TRACE Model</vt:lpstr>
      <vt:lpstr>Future Work</vt:lpstr>
      <vt:lpstr>Future Works</vt:lpstr>
      <vt:lpstr>Wir schaffen Wissen – heute für morgen</vt:lpstr>
    </vt:vector>
  </TitlesOfParts>
  <Company>PSI - Paul Scherrer Institut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the title of your  presentation here</dc:title>
  <dc:creator>Ferroukhi Hakim</dc:creator>
  <cp:lastModifiedBy>Damar Wicaksono</cp:lastModifiedBy>
  <cp:revision>700</cp:revision>
  <cp:lastPrinted>2015-07-23T13:50:07Z</cp:lastPrinted>
  <dcterms:created xsi:type="dcterms:W3CDTF">2016-07-01T16:12:42Z</dcterms:created>
  <dcterms:modified xsi:type="dcterms:W3CDTF">2018-01-15T22:53:33Z</dcterms:modified>
</cp:coreProperties>
</file>